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7da33f3546a477c" /><Relationship Type="http://schemas.openxmlformats.org/officeDocument/2006/relationships/extended-properties" Target="/docProps/app.xml" Id="Rd01bbd25e1aa4521" /><Relationship Type="http://schemas.openxmlformats.org/officeDocument/2006/relationships/officeDocument" Target="/ppt/presentation.xml" Id="R7f8a4f55697f4456" /></Relationships>
</file>

<file path=ppt/presentation.xml><?xml version="1.0" encoding="utf-8"?>
<p:presentation xmlns:p="http://schemas.openxmlformats.org/presentationml/2006/main">
  <p:sldMasterIdLst>
    <p:sldMasterId xmlns:r="http://schemas.openxmlformats.org/officeDocument/2006/relationships" id="2147483648" r:id="R1518d658073141e5"/>
  </p:sldMasterIdLst>
  <p:notesMasterIdLst>
    <p:notesMasterId xmlns:r="http://schemas.openxmlformats.org/officeDocument/2006/relationships" r:id="Ra7e9625be95f4db3"/>
  </p:notesMasterIdLst>
  <p:sldIdLst>
    <p:sldId xmlns:r="http://schemas.openxmlformats.org/officeDocument/2006/relationships" id="256" r:id="R92170b6db8934fc7"/>
    <p:sldId xmlns:r="http://schemas.openxmlformats.org/officeDocument/2006/relationships" id="257" r:id="R55cf181b5fae4af2"/>
    <p:sldId xmlns:r="http://schemas.openxmlformats.org/officeDocument/2006/relationships" id="258" r:id="R658823bd46ea4d2e"/>
    <p:sldId xmlns:r="http://schemas.openxmlformats.org/officeDocument/2006/relationships" id="259" r:id="Rb3551657a8d14162"/>
    <p:sldId xmlns:r="http://schemas.openxmlformats.org/officeDocument/2006/relationships" id="260" r:id="Ra648c1077bd641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8014169a8c4c0e" /><Relationship Type="http://schemas.openxmlformats.org/officeDocument/2006/relationships/slideMaster" Target="/ppt/slideMasters/slideMaster1.xml" Id="R1518d658073141e5" /><Relationship Type="http://schemas.openxmlformats.org/officeDocument/2006/relationships/notesMaster" Target="/ppt/notesMasters/notesMaster1.xml" Id="Ra7e9625be95f4db3" /><Relationship Type="http://schemas.openxmlformats.org/officeDocument/2006/relationships/presProps" Target="/ppt/presProps.xml" Id="R6a1313de12c14a08" /><Relationship Type="http://schemas.openxmlformats.org/officeDocument/2006/relationships/tableStyles" Target="/ppt/tableStyles.xml" Id="R7031739f399d4e5b" /><Relationship Type="http://schemas.openxmlformats.org/officeDocument/2006/relationships/slide" Target="/ppt/slides/slide1.xml" Id="R92170b6db8934fc7" /><Relationship Type="http://schemas.openxmlformats.org/officeDocument/2006/relationships/slide" Target="/ppt/slides/slide2.xml" Id="R55cf181b5fae4af2" /><Relationship Type="http://schemas.openxmlformats.org/officeDocument/2006/relationships/slide" Target="/ppt/slides/slide3.xml" Id="R658823bd46ea4d2e" /><Relationship Type="http://schemas.openxmlformats.org/officeDocument/2006/relationships/slide" Target="/ppt/slides/slide4.xml" Id="Rb3551657a8d14162" /><Relationship Type="http://schemas.openxmlformats.org/officeDocument/2006/relationships/slide" Target="/ppt/slides/slide5.xml" Id="Ra648c1077bd641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737af10fc64c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dfabfa5612458b" /><Relationship Type="http://schemas.openxmlformats.org/officeDocument/2006/relationships/notesMaster" Target="/ppt/notesMasters/notesMaster1.xml" Id="Re1ee2372cd794c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deb028b6d24601" /><Relationship Type="http://schemas.openxmlformats.org/officeDocument/2006/relationships/notesMaster" Target="/ppt/notesMasters/notesMaster1.xml" Id="R72d56fe3a5d84ba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ccf41511404b54" /><Relationship Type="http://schemas.openxmlformats.org/officeDocument/2006/relationships/notesMaster" Target="/ppt/notesMasters/notesMaster1.xml" Id="Rfcfe4a04a4c541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15dd0fa51d449b" /><Relationship Type="http://schemas.openxmlformats.org/officeDocument/2006/relationships/notesMaster" Target="/ppt/notesMasters/notesMaster1.xml" Id="R38b03b982d6245f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b484762afa84d0a" /><Relationship Type="http://schemas.openxmlformats.org/officeDocument/2006/relationships/notesMaster" Target="/ppt/notesMasters/notesMaster1.xml" Id="R8bab7aa4bc5c42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https://airref.com/</a:t>
            </a:r>
          </a:p>
          <a:p xmlns:a="http://schemas.openxmlformats.org/drawingml/2006/main">
            <a:r>
              <a:t>https://airref.com/</a:t>
            </a:r>
          </a:p>
          <a:p xmlns:a="http://schemas.openxmlformats.org/drawingml/2006/main">
            <a:r>
              <a:t>The reviewed homepage directs several different service needs toward general scheduling; no material website defect was established.</a:t>
            </a:r>
          </a:p>
          <a:p xmlns:a="http://schemas.openxmlformats.org/drawingml/2006/main">
            <a:r>
              <a:t>No form or conversion failure claimed. Existing SEO and marketing vendor unknown. Sources: https://airref.com/</a:t>
            </a:r>
          </a:p>
          <a:p xmlns:a="http://schemas.openxmlformats.org/drawingml/2006/main">
            <a:r>
              <a:t>https://airref.com/contact-us/</a:t>
            </a:r>
          </a:p>
          <a:p xmlns:a="http://schemas.openxmlformats.org/drawingml/2006/main">
            <a:r>
              <a:t>https://airref.com/about-us/</a:t>
            </a:r>
          </a:p>
          <a:p xmlns:a="http://schemas.openxmlformats.org/drawingml/2006/main">
            <a:r>
              <a:t>https://www.bestpickreports.com/air-conditioning-and-heating/south-florida/air-ref-co-inc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https://airref.com/. No client endorsement implied. Local demo folder: air-ref. Opportunity: Explore a separate replacement or commercial-project inquiry page only if the existing scheduling process leaves a measurable gap.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airref.com, US, date2026-10-17, limit5, orderbest_positionasc. Sample and dated rows stored in ahrefs.json. Ahrefs reports position 1 for several Air-Ref brand searches and an informational humidity query; these results demonstrate existing visibility but do not measure replacement or commercial lead performance.</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site already explains your services well. I’d only suggest a focused replacement or commercial inquiry test if it solves a gap your team actually sees.</a:t>
            </a:r>
          </a:p>
          <a:p xmlns:a="http://schemas.openxmlformats.org/drawingml/2006/main">
            <a:r>
              <a:t>Is there a particular project type you want more of that the current scheduling flow does not distinguish well?</a:t>
            </a:r>
          </a:p>
          <a:p xmlns:a="http://schemas.openxmlformats.org/drawingml/2006/main">
            <a:r>
              <a:t>Explore a separate replacement or commercial-project inquiry page only if the existing scheduling process leaves a measurable gap.</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9985704519d42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1c1b3c7a1624b8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fb88b5578ff409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91b77d3ee2040c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a9d45ed7a1c4ca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e8d5760e29e458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3BF679-B37B-4497-A088-E3ED879957B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24C2C06-6B33-475B-A31D-6E1725AFC69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4B06A73-87B3-49F3-BF21-DC22490DEF7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728B42-528B-4274-9913-98CD363911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2CE8779-9219-4B78-9ADD-7F02171D401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7024D58-A77C-4B8F-99FD-BF24214CE8A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7BC8CF9-36B3-499F-B0F9-114AC0352E6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72B9E8E-517D-463E-9240-35A4DAB68FC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AEBB14-0175-4B18-90CD-723CFC99210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7D8B26A-D2B5-43E2-AC79-D063C679EEE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350f7ef8af4e0c" /><Relationship Type="http://schemas.openxmlformats.org/officeDocument/2006/relationships/slideLayout" Target="/ppt/slideLayouts/slideLayout1.xml" Id="Ra2631016b0994178" /><Relationship Type="http://schemas.openxmlformats.org/officeDocument/2006/relationships/slideLayout" Target="/ppt/slideLayouts/slideLayout2.xml" Id="R3201da63a1de4808" /><Relationship Type="http://schemas.openxmlformats.org/officeDocument/2006/relationships/slideLayout" Target="/ppt/slideLayouts/slideLayout3.xml" Id="Rc441aac0f91e44c4" /><Relationship Type="http://schemas.openxmlformats.org/officeDocument/2006/relationships/slideLayout" Target="/ppt/slideLayouts/slideLayout4.xml" Id="Rfff87acc6fbf49a2" /><Relationship Type="http://schemas.openxmlformats.org/officeDocument/2006/relationships/slideLayout" Target="/ppt/slideLayouts/slideLayout5.xml" Id="Ra9a6bf1ccb8f4aae" /><Relationship Type="http://schemas.openxmlformats.org/officeDocument/2006/relationships/slideLayout" Target="/ppt/slideLayouts/slideLayout6.xml" Id="Rb8f7fc8ae83b4a7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631016b0994178"/>
    <p:sldLayoutId xmlns:r="http://schemas.openxmlformats.org/officeDocument/2006/relationships" id="2147483650" r:id="R3201da63a1de4808"/>
    <p:sldLayoutId xmlns:r="http://schemas.openxmlformats.org/officeDocument/2006/relationships" id="2147483651" r:id="Rc441aac0f91e44c4"/>
    <p:sldLayoutId xmlns:r="http://schemas.openxmlformats.org/officeDocument/2006/relationships" id="2147483652" r:id="Rfff87acc6fbf49a2"/>
    <p:sldLayoutId xmlns:r="http://schemas.openxmlformats.org/officeDocument/2006/relationships" id="2147483653" r:id="Ra9a6bf1ccb8f4aae"/>
    <p:sldLayoutId xmlns:r="http://schemas.openxmlformats.org/officeDocument/2006/relationships" id="2147483654" r:id="Rb8f7fc8ae83b4a7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b5432d19ff840d5" /><Relationship Type="http://schemas.openxmlformats.org/officeDocument/2006/relationships/image" Target="/ppt/media/image.jpeg" Id="R3235f8af925044c8" /><Relationship Type="http://schemas.openxmlformats.org/officeDocument/2006/relationships/notesSlide" Target="/ppt/notesSlides/notesSlide1.xml" Id="Ra91f96c5271749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802719ae7f440bf" /><Relationship Type="http://schemas.openxmlformats.org/officeDocument/2006/relationships/image" Target="/ppt/media/image2.jpeg" Id="R699f9522d03d41c7" /><Relationship Type="http://schemas.openxmlformats.org/officeDocument/2006/relationships/notesSlide" Target="/ppt/notesSlides/notesSlide2.xml" Id="Rf2f730c22d8841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9c5413cc3b14b05" /><Relationship Type="http://schemas.openxmlformats.org/officeDocument/2006/relationships/notesSlide" Target="/ppt/notesSlides/notesSlide3.xml" Id="Rcaa8018f47734c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48e03b696c34920" /><Relationship Type="http://schemas.openxmlformats.org/officeDocument/2006/relationships/chart" Target="/ppt/slides/charts/chart1.xml" Id="R323af91c545b46c5" /><Relationship Type="http://schemas.openxmlformats.org/officeDocument/2006/relationships/notesSlide" Target="/ppt/notesSlides/notesSlide4.xml" Id="R444f02df6daf4f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426f257b00490c" /><Relationship Type="http://schemas.openxmlformats.org/officeDocument/2006/relationships/notesSlide" Target="/ppt/notesSlides/notesSlide5.xml" Id="R68ee24b993854e3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9DE29E8-2D74-4B25-B1C1-B8FE3EABC730}"/>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AIR-REF · WEBSITE CONVERSATION</a:t>
            </a:r>
          </a:p>
        </p:txBody>
      </p:sp>
      <p:sp>
        <p:nvSpPr>
          <p:cNvPr id="2" name="">
            <a:extLst xmlns:a="http://schemas.openxmlformats.org/drawingml/2006/main">
              <a:ext uri="{FF2B5EF4-FFF2-40B4-BE49-F238E27FC236}">
                <a16:creationId xmlns:a16="http://schemas.microsoft.com/office/drawing/2014/main" id="{4CE97FD8-659A-4F72-B24E-4409F1F8A580}"/>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3F6748F5-0617-4850-8056-62AA61782EC1}"/>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DF1A5624-4A6B-4A58-AAF3-6308D22FC7E2}"/>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36B36924-F1AA-46F8-B61E-ED357D746505}"/>
              </a:ext>
            </a:extLst>
          </p:cNvPr>
          <p:cNvPicPr>
            <a:picLocks xmlns:a="http://schemas.openxmlformats.org/drawingml/2006/main" noChangeAspect="1"/>
          </p:cNvPicPr>
          <p:nvPr/>
        </p:nvPicPr>
        <p:blipFill>
          <a:blip xmlns:r="http://schemas.openxmlformats.org/officeDocument/2006/relationships" xmlns:a="http://schemas.openxmlformats.org/drawingml/2006/main" r:embed="R3235f8af925044c8"/>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FE93CEA-293B-4B1A-B41F-6A6A981171BF}"/>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6D23C82B-7CEA-44E8-ADEB-7F58192705EC}"/>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current site is modern and has scheduling actions. This is a targeted replacement-page experiment, not a case for replacing the whole site.</a:t>
            </a:r>
          </a:p>
        </p:txBody>
      </p:sp>
      <p:sp>
        <p:nvSpPr>
          <p:cNvPr id="8" name="">
            <a:extLst xmlns:a="http://schemas.openxmlformats.org/drawingml/2006/main">
              <a:ext uri="{FF2B5EF4-FFF2-40B4-BE49-F238E27FC236}">
                <a16:creationId xmlns:a16="http://schemas.microsoft.com/office/drawing/2014/main" id="{15E35B95-2FC3-4683-A562-FD4D74F18987}"/>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1683617023"/>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88FD82C-63E5-4D9E-BD06-7778660E8B3B}"/>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AIR-REF · PROPOSED DIRECTION</a:t>
            </a:r>
          </a:p>
        </p:txBody>
      </p:sp>
      <p:sp>
        <p:nvSpPr>
          <p:cNvPr id="2" name="">
            <a:extLst xmlns:a="http://schemas.openxmlformats.org/drawingml/2006/main">
              <a:ext uri="{FF2B5EF4-FFF2-40B4-BE49-F238E27FC236}">
                <a16:creationId xmlns:a16="http://schemas.microsoft.com/office/drawing/2014/main" id="{64F020AD-9761-4448-A442-222384E8483C}"/>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069CC0DC-1500-4D9F-815D-B4BD4AC6C957}"/>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7BE943F8-CEBF-4AC2-89AB-8EDB6CB318DD}"/>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CE668B4B-B870-4551-94C2-A1BE0379E1E3}"/>
              </a:ext>
            </a:extLst>
          </p:cNvPr>
          <p:cNvPicPr>
            <a:picLocks xmlns:a="http://schemas.openxmlformats.org/drawingml/2006/main" noChangeAspect="1"/>
          </p:cNvPicPr>
          <p:nvPr/>
        </p:nvPicPr>
        <p:blipFill>
          <a:blip xmlns:r="http://schemas.openxmlformats.org/officeDocument/2006/relationships" xmlns:a="http://schemas.openxmlformats.org/drawingml/2006/main" r:embed="R699f9522d03d41c7"/>
          <a:stretch xmlns:a="http://schemas.openxmlformats.org/drawingml/2006/main"/>
        </p:blipFill>
        <p:spPr>
          <a:xfrm xmlns:a="http://schemas.openxmlformats.org/drawingml/2006/main">
            <a:off x="2182416" y="1981200"/>
            <a:ext cx="2893219"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2EE010F-1C1B-43A1-BA70-763657BA04E4}"/>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Plan for comfort.</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Know your options.</a:t>
            </a:r>
          </a:p>
        </p:txBody>
      </p:sp>
      <p:sp>
        <p:nvSpPr>
          <p:cNvPr id="7" name="">
            <a:extLst xmlns:a="http://schemas.openxmlformats.org/drawingml/2006/main">
              <a:ext uri="{FF2B5EF4-FFF2-40B4-BE49-F238E27FC236}">
                <a16:creationId xmlns:a16="http://schemas.microsoft.com/office/drawing/2014/main" id="{659EB581-9B55-4205-A94D-434DB214CC63}"/>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A focused starting point for homeowners considering a replacement air-conditioning system in Delray Beach.</a:t>
            </a:r>
          </a:p>
        </p:txBody>
      </p:sp>
      <p:sp>
        <p:nvSpPr>
          <p:cNvPr id="8" name="">
            <a:extLst xmlns:a="http://schemas.openxmlformats.org/drawingml/2006/main">
              <a:ext uri="{FF2B5EF4-FFF2-40B4-BE49-F238E27FC236}">
                <a16:creationId xmlns:a16="http://schemas.microsoft.com/office/drawing/2014/main" id="{0C122B6C-B805-41CA-9902-38E454A3FFEB}"/>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my next system →</a:t>
            </a:r>
          </a:p>
        </p:txBody>
      </p:sp>
      <p:sp>
        <p:nvSpPr>
          <p:cNvPr id="9" name="">
            <a:extLst xmlns:a="http://schemas.openxmlformats.org/drawingml/2006/main">
              <a:ext uri="{FF2B5EF4-FFF2-40B4-BE49-F238E27FC236}">
                <a16:creationId xmlns:a16="http://schemas.microsoft.com/office/drawing/2014/main" id="{89183837-C90F-453C-AFF3-56141961D0E5}"/>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1207079994"/>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379D344-CBA9-4E3B-AE40-642C5A70C8A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AIR-REF · SEARCH DISCUSSION</a:t>
            </a:r>
          </a:p>
        </p:txBody>
      </p:sp>
      <p:sp>
        <p:nvSpPr>
          <p:cNvPr id="2" name="">
            <a:extLst xmlns:a="http://schemas.openxmlformats.org/drawingml/2006/main">
              <a:ext uri="{FF2B5EF4-FFF2-40B4-BE49-F238E27FC236}">
                <a16:creationId xmlns:a16="http://schemas.microsoft.com/office/drawing/2014/main" id="{2F8F0A1A-E0C8-4FDE-A9B6-3CF50A89A06E}"/>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6D65E51E-ACDA-4769-8C5A-0BF5F16F0121}"/>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FB31A0A-F3C4-4E82-B9A0-DDF3D0D0A184}"/>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65DDE502-E56D-40C8-997A-C70854B72560}"/>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6019D401-BAEB-4E37-B467-5A7B7A296B76}"/>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7" name="">
            <a:extLst xmlns:a="http://schemas.openxmlformats.org/drawingml/2006/main">
              <a:ext uri="{FF2B5EF4-FFF2-40B4-BE49-F238E27FC236}">
                <a16:creationId xmlns:a16="http://schemas.microsoft.com/office/drawing/2014/main" id="{92EA1884-EC5C-4FAA-B175-8D01E6682FF1}"/>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air ref delray beach</a:t>
            </a:r>
          </a:p>
        </p:txBody>
      </p:sp>
      <p:sp>
        <p:nvSpPr>
          <p:cNvPr id="8" name="">
            <a:extLst xmlns:a="http://schemas.openxmlformats.org/drawingml/2006/main">
              <a:ext uri="{FF2B5EF4-FFF2-40B4-BE49-F238E27FC236}">
                <a16:creationId xmlns:a16="http://schemas.microsoft.com/office/drawing/2014/main" id="{B7CC553B-EFFF-496E-BFB0-77FD7EDFB54F}"/>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2026-08-28</a:t>
            </a:r>
          </a:p>
        </p:txBody>
      </p:sp>
      <p:sp>
        <p:nvSpPr>
          <p:cNvPr id="9" name="">
            <a:extLst xmlns:a="http://schemas.openxmlformats.org/drawingml/2006/main">
              <a:ext uri="{FF2B5EF4-FFF2-40B4-BE49-F238E27FC236}">
                <a16:creationId xmlns:a16="http://schemas.microsoft.com/office/drawing/2014/main" id="{F9C69642-745C-4EF5-889A-920C34D3266D}"/>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0" name="">
            <a:extLst xmlns:a="http://schemas.openxmlformats.org/drawingml/2006/main">
              <a:ext uri="{FF2B5EF4-FFF2-40B4-BE49-F238E27FC236}">
                <a16:creationId xmlns:a16="http://schemas.microsoft.com/office/drawing/2014/main" id="{BDD05B34-B431-432E-9BA0-9029FDF63883}"/>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how to remove moisture from room in rainy season</a:t>
            </a:r>
          </a:p>
        </p:txBody>
      </p:sp>
      <p:sp>
        <p:nvSpPr>
          <p:cNvPr id="11" name="">
            <a:extLst xmlns:a="http://schemas.openxmlformats.org/drawingml/2006/main">
              <a:ext uri="{FF2B5EF4-FFF2-40B4-BE49-F238E27FC236}">
                <a16:creationId xmlns:a16="http://schemas.microsoft.com/office/drawing/2014/main" id="{9FB9C618-DB70-4E5B-B699-067CCCEE2886}"/>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2026-09-24</a:t>
            </a:r>
          </a:p>
        </p:txBody>
      </p:sp>
      <p:sp>
        <p:nvSpPr>
          <p:cNvPr id="12" name="">
            <a:extLst xmlns:a="http://schemas.openxmlformats.org/drawingml/2006/main">
              <a:ext uri="{FF2B5EF4-FFF2-40B4-BE49-F238E27FC236}">
                <a16:creationId xmlns:a16="http://schemas.microsoft.com/office/drawing/2014/main" id="{B2BC8F11-34DD-4A81-81CD-09E5B352DE90}"/>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3" name="">
            <a:extLst xmlns:a="http://schemas.openxmlformats.org/drawingml/2006/main">
              <a:ext uri="{FF2B5EF4-FFF2-40B4-BE49-F238E27FC236}">
                <a16:creationId xmlns:a16="http://schemas.microsoft.com/office/drawing/2014/main" id="{87051A29-7C5B-414A-BF25-AA82B6D7EA20}"/>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air ref co delray beach</a:t>
            </a:r>
          </a:p>
        </p:txBody>
      </p:sp>
      <p:sp>
        <p:nvSpPr>
          <p:cNvPr id="14" name="">
            <a:extLst xmlns:a="http://schemas.openxmlformats.org/drawingml/2006/main">
              <a:ext uri="{FF2B5EF4-FFF2-40B4-BE49-F238E27FC236}">
                <a16:creationId xmlns:a16="http://schemas.microsoft.com/office/drawing/2014/main" id="{0A6FF3DD-8248-4313-9674-16A6B28012B6}"/>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2026-10-08</a:t>
            </a:r>
          </a:p>
        </p:txBody>
      </p:sp>
      <p:sp>
        <p:nvSpPr>
          <p:cNvPr id="15" name="">
            <a:extLst xmlns:a="http://schemas.openxmlformats.org/drawingml/2006/main">
              <a:ext uri="{FF2B5EF4-FFF2-40B4-BE49-F238E27FC236}">
                <a16:creationId xmlns:a16="http://schemas.microsoft.com/office/drawing/2014/main" id="{0E9C0BCB-53C1-41C8-88D8-182B1D0BEF9C}"/>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C162492A-13A9-48EE-89D8-C3246C7EB5F8}"/>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AC replacement Delray Beach</a:t>
            </a:r>
          </a:p>
        </p:txBody>
      </p:sp>
      <p:sp>
        <p:nvSpPr>
          <p:cNvPr id="17" name="">
            <a:extLst xmlns:a="http://schemas.openxmlformats.org/drawingml/2006/main">
              <a:ext uri="{FF2B5EF4-FFF2-40B4-BE49-F238E27FC236}">
                <a16:creationId xmlns:a16="http://schemas.microsoft.com/office/drawing/2014/main" id="{02A86B44-3DB4-4A2A-B219-AE9B71CF3909}"/>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commercial HVAC Delray Beach</a:t>
            </a:r>
          </a:p>
        </p:txBody>
      </p:sp>
      <p:sp>
        <p:nvSpPr>
          <p:cNvPr id="18" name="">
            <a:extLst xmlns:a="http://schemas.openxmlformats.org/drawingml/2006/main">
              <a:ext uri="{FF2B5EF4-FFF2-40B4-BE49-F238E27FC236}">
                <a16:creationId xmlns:a16="http://schemas.microsoft.com/office/drawing/2014/main" id="{B946E8FA-C57A-4543-B6EE-CCBBC631DDC6}"/>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ductless AC installation Boca Raton</a:t>
            </a:r>
          </a:p>
        </p:txBody>
      </p:sp>
      <p:sp>
        <p:nvSpPr>
          <p:cNvPr id="19" name="">
            <a:extLst xmlns:a="http://schemas.openxmlformats.org/drawingml/2006/main">
              <a:ext uri="{FF2B5EF4-FFF2-40B4-BE49-F238E27FC236}">
                <a16:creationId xmlns:a16="http://schemas.microsoft.com/office/drawing/2014/main" id="{1326224D-3003-4879-9438-7A6CBF2A51F6}"/>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086BF17A-AEA6-4CA8-8CC1-DFD8FA51C389}"/>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479891446"/>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1F533B5-A663-4948-B1A1-4B46EA3DB67F}"/>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470312FC-2193-4248-B741-4C76188A32FB}"/>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0E67A74C-B6BF-4AD1-87A0-E36675BF3EE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3A6E05F8-4278-4C95-80FD-6D380B8769E7}"/>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25BD7886-FDC0-4B90-A07F-C15E74B076FB}"/>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31AE4CA6-FC9C-4501-8AFC-3DEBFFB494A2}"/>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323af91c545b46c5"/>
          </a:graphicData>
        </a:graphic>
      </p:graphicFrame>
      <p:sp>
        <p:nvSpPr>
          <p:cNvPr id="7" name="">
            <a:extLst xmlns:a="http://schemas.openxmlformats.org/drawingml/2006/main">
              <a:ext uri="{FF2B5EF4-FFF2-40B4-BE49-F238E27FC236}">
                <a16:creationId xmlns:a16="http://schemas.microsoft.com/office/drawing/2014/main" id="{949DC07E-A37F-434A-B100-800AA95AB16F}"/>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B0FBA5F3-4B22-4BA6-BC19-1D7FBAD229AF}"/>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469CCC48-537D-422C-BA8B-93D768845471}"/>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3E990A89-5D13-4D9C-8A57-CA6DA8449DBB}"/>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541636231"/>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AC22691-DFAD-4099-9A05-9CFABD3F9E7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AIR-REF · NEXT CONVERSATION</a:t>
            </a:r>
          </a:p>
        </p:txBody>
      </p:sp>
      <p:sp>
        <p:nvSpPr>
          <p:cNvPr id="2" name="">
            <a:extLst xmlns:a="http://schemas.openxmlformats.org/drawingml/2006/main">
              <a:ext uri="{FF2B5EF4-FFF2-40B4-BE49-F238E27FC236}">
                <a16:creationId xmlns:a16="http://schemas.microsoft.com/office/drawing/2014/main" id="{AE691945-802E-4A06-8041-947C4D582A47}"/>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D58C9010-32EC-4B4D-8CA0-B41A2B14A9F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A1810011-4914-430B-B5B0-038F76BD0056}"/>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8E4E4F0D-7CC5-47DA-9381-BBD047597503}"/>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Is there a particular project type you want more of that the current scheduling flow does not distinguish well?</a:t>
            </a:r>
          </a:p>
        </p:txBody>
      </p:sp>
      <p:sp>
        <p:nvSpPr>
          <p:cNvPr id="6" name="">
            <a:extLst xmlns:a="http://schemas.openxmlformats.org/drawingml/2006/main">
              <a:ext uri="{FF2B5EF4-FFF2-40B4-BE49-F238E27FC236}">
                <a16:creationId xmlns:a16="http://schemas.microsoft.com/office/drawing/2014/main" id="{8221AD5F-710E-4D29-B5AF-4E617CC27F16}"/>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603DBE5E-6259-4820-AEFF-7334356A5C22}"/>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5019789A-CB30-4D7E-BB97-847E2B825B9C}"/>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E27B7BEF-311F-4FF8-BDA9-1D713CCDDF60}"/>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CF949D1E-1CCC-4B75-9FA9-DC5B28164C96}"/>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8924862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2026-10-17T09:20:17.4120000Z</dcterms:created>
  <dcterms:modified xsi:type="dcterms:W3CDTF">2026-10-17T09:20:17.4120000Z</dcterms:modified>
</coreProperties>
</file>