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f4d2ee8dd43946f2" /><Relationship Type="http://schemas.openxmlformats.org/officeDocument/2006/relationships/extended-properties" Target="/docProps/app.xml" Id="Rd70cdbe666624cc2" /><Relationship Type="http://schemas.openxmlformats.org/officeDocument/2006/relationships/officeDocument" Target="/ppt/presentation.xml" Id="Rd5b803df2d574756" /></Relationships>
</file>

<file path=ppt/presentation.xml><?xml version="1.0" encoding="utf-8"?>
<p:presentation xmlns:p="http://schemas.openxmlformats.org/presentationml/2006/main">
  <p:sldMasterIdLst>
    <p:sldMasterId xmlns:r="http://schemas.openxmlformats.org/officeDocument/2006/relationships" id="2147483648" r:id="R6482095d03734b57"/>
  </p:sldMasterIdLst>
  <p:notesMasterIdLst>
    <p:notesMasterId xmlns:r="http://schemas.openxmlformats.org/officeDocument/2006/relationships" r:id="R4073197b22814972"/>
  </p:notesMasterIdLst>
  <p:sldIdLst>
    <p:sldId xmlns:r="http://schemas.openxmlformats.org/officeDocument/2006/relationships" id="256" r:id="R1f42c5c947bd4271"/>
    <p:sldId xmlns:r="http://schemas.openxmlformats.org/officeDocument/2006/relationships" id="257" r:id="R4f0150559fed478e"/>
    <p:sldId xmlns:r="http://schemas.openxmlformats.org/officeDocument/2006/relationships" id="258" r:id="Ref88208d24d24dfc"/>
    <p:sldId xmlns:r="http://schemas.openxmlformats.org/officeDocument/2006/relationships" id="259" r:id="Rbbbb302e369a4739"/>
    <p:sldId xmlns:r="http://schemas.openxmlformats.org/officeDocument/2006/relationships" id="260" r:id="R83a3e8efc62e4b1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c2ae6142d8e4745" /><Relationship Type="http://schemas.openxmlformats.org/officeDocument/2006/relationships/slideMaster" Target="/ppt/slideMasters/slideMaster1.xml" Id="R6482095d03734b57" /><Relationship Type="http://schemas.openxmlformats.org/officeDocument/2006/relationships/notesMaster" Target="/ppt/notesMasters/notesMaster1.xml" Id="R4073197b22814972" /><Relationship Type="http://schemas.openxmlformats.org/officeDocument/2006/relationships/presProps" Target="/ppt/presProps.xml" Id="R910174ff6a284167" /><Relationship Type="http://schemas.openxmlformats.org/officeDocument/2006/relationships/tableStyles" Target="/ppt/tableStyles.xml" Id="R8161952b653a4518" /><Relationship Type="http://schemas.openxmlformats.org/officeDocument/2006/relationships/slide" Target="/ppt/slides/slide1.xml" Id="R1f42c5c947bd4271" /><Relationship Type="http://schemas.openxmlformats.org/officeDocument/2006/relationships/slide" Target="/ppt/slides/slide2.xml" Id="R4f0150559fed478e" /><Relationship Type="http://schemas.openxmlformats.org/officeDocument/2006/relationships/slide" Target="/ppt/slides/slide3.xml" Id="Ref88208d24d24dfc" /><Relationship Type="http://schemas.openxmlformats.org/officeDocument/2006/relationships/slide" Target="/ppt/slides/slide4.xml" Id="Rbbbb302e369a4739" /><Relationship Type="http://schemas.openxmlformats.org/officeDocument/2006/relationships/slide" Target="/ppt/slides/slide5.xml" Id="R83a3e8efc62e4b1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3f0fcfa631a4f0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02d217dc2d94e79" /><Relationship Type="http://schemas.openxmlformats.org/officeDocument/2006/relationships/notesMaster" Target="/ppt/notesMasters/notesMaster1.xml" Id="R0310dd34e46f418f" /></Relationships>
</file>

<file path=ppt/notesSlides/_rels/notesSlide2.xml.rels>&#65279;<?xml version="1.0" encoding="utf-8"?><Relationships xmlns="http://schemas.openxmlformats.org/package/2006/relationships"><Relationship Type="http://schemas.openxmlformats.org/officeDocument/2006/relationships/slide" Target="/ppt/slides/slide2.xml" Id="R8c4573ee884f4e94" /><Relationship Type="http://schemas.openxmlformats.org/officeDocument/2006/relationships/notesMaster" Target="/ppt/notesMasters/notesMaster1.xml" Id="R3d14fcb2197f4844" /></Relationships>
</file>

<file path=ppt/notesSlides/_rels/notesSlide3.xml.rels>&#65279;<?xml version="1.0" encoding="utf-8"?><Relationships xmlns="http://schemas.openxmlformats.org/package/2006/relationships"><Relationship Type="http://schemas.openxmlformats.org/officeDocument/2006/relationships/slide" Target="/ppt/slides/slide3.xml" Id="R71caf861750c408e" /><Relationship Type="http://schemas.openxmlformats.org/officeDocument/2006/relationships/notesMaster" Target="/ppt/notesMasters/notesMaster1.xml" Id="R751649d5194d49e2" /></Relationships>
</file>

<file path=ppt/notesSlides/_rels/notesSlide4.xml.rels>&#65279;<?xml version="1.0" encoding="utf-8"?><Relationships xmlns="http://schemas.openxmlformats.org/package/2006/relationships"><Relationship Type="http://schemas.openxmlformats.org/officeDocument/2006/relationships/slide" Target="/ppt/slides/slide4.xml" Id="R77c3a2608b5a418c" /><Relationship Type="http://schemas.openxmlformats.org/officeDocument/2006/relationships/notesMaster" Target="/ppt/notesMasters/notesMaster1.xml" Id="Re69be5a174f04995" /></Relationships>
</file>

<file path=ppt/notesSlides/_rels/notesSlide5.xml.rels>&#65279;<?xml version="1.0" encoding="utf-8"?><Relationships xmlns="http://schemas.openxmlformats.org/package/2006/relationships"><Relationship Type="http://schemas.openxmlformats.org/officeDocument/2006/relationships/slide" Target="/ppt/slides/slide5.xml" Id="R61926e6b9a44466e" /><Relationship Type="http://schemas.openxmlformats.org/officeDocument/2006/relationships/notesMaster" Target="/ppt/notesMasters/notesMaster1.xml" Id="R74fb1304d70b450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Observed website screenshot captured October17,2026. https://www.annasdesignupholstery.net/</a:t>
            </a:r>
          </a:p>
          <a:p xmlns:a="http://schemas.openxmlformats.org/drawingml/2006/main">
            <a:r>
              <a:t>https://www.annasdesignupholstery.net/</a:t>
            </a:r>
          </a:p>
          <a:p xmlns:a="http://schemas.openxmlformats.org/drawingml/2006/main">
            <a:r>
              <a:t>The reviewed homepage source still contains unfinished template details, including a generic business-name footer and placeholder contact link.</a:t>
            </a:r>
          </a:p>
          <a:p xmlns:a="http://schemas.openxmlformats.org/drawingml/2006/main">
            <a:r>
              <a:t>No form or conversion failure claimed. Existing SEO and marketing vendor unknown. Sources: https://www.annasdesignupholstery.net/</a:t>
            </a:r>
          </a:p>
          <a:p xmlns:a="http://schemas.openxmlformats.org/drawingml/2006/main">
            <a:r>
              <a:t>https://www.annasdesignupholstery.net/blank-2</a:t>
            </a:r>
          </a:p>
          <a:p xmlns:a="http://schemas.openxmlformats.org/drawingml/2006/main">
            <a:r>
              <a:t>https://nextdoor.com/pages/annadsign-marine-canvas-upholstery-boca-raton-fl/</a:t>
            </a:r>
          </a:p>
          <a:p xmlns:a="http://schemas.openxmlformats.org/drawingml/2006/main">
            <a:r>
              <a:t>https://annas-designsupholstery.localo.site/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private homepage concept. Not a complete production website. Forms neither send nor store data. Source assets: https://www.annasdesignupholstery.net/. No client endorsement implied. Local demo folder: annas-upholstery. Opportunity: Turn the site into a clear upholstery portfolio with real project photos and a simple request for an estimate.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Ahrefs Site Explorer organic keywords: target www.annasdesignupholstery.net, US, date2026-10-17, limit5, orderbest_positionasc. Sample and dated rows stored in ahrefs.json. No keywords were returned in this limited Ahrefs sample; that is not evidence of zero search visibility, and current local positions remain unverified.</a:t>
            </a:r>
          </a:p>
          <a:p xmlns:a="http://schemas.openxmlformats.org/drawingml/2006/main">
            <a:r>
              <a:t>Keyword ideas are hypotheses, not verified demand or measured ranks. Map/AI visibility not measured. No improvement guarantee.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https://reputableseomarketing.com/ , CaseStudy1, accessedOctober17,2026. Published agency self-report, not independently audited. Anonymous client; no verified calendar dates. Numbers:1 and28 website inquiries per month after6months. Separate social15leads not included. Do not imply solely SEO attribution, own Ravi result, guaranteed prospect result or client identity. Confirm approved current evidence with Danny before using as a verified partner case. Draft request is included in pack. Ravi website portfolio: https://www.builderseastfl.com/ — design/build proof, no validated SEO lift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noticed a few unfinished details on your website and had an idea for showcasing your upholstery work more clearly.</a:t>
            </a:r>
          </a:p>
          <a:p xmlns:a="http://schemas.openxmlformats.org/drawingml/2006/main">
            <a:r>
              <a:t>Would you prefer more furniture upholstery, boat upholstery or custom cushion projects?</a:t>
            </a:r>
          </a:p>
          <a:p xmlns:a="http://schemas.openxmlformats.org/drawingml/2006/main">
            <a:r>
              <a:t>Turn the site into a clear upholstery portfolio with real project photos and a simple request for an estimate.</a:t>
            </a:r>
          </a:p>
          <a:p xmlns:a="http://schemas.openxmlformats.org/drawingml/2006/main">
            <a:r>
              <a:t>Proposed $500 scope is seller offer, not buyer budget or consent. No promises of leads or rankings. Build only after agreement and approval of business details. SEO decision: estimate contribution per job, close rate, capacity and acceptable acquisition cost; gross revenue is not profit. Public portfolio https://www.builderseastfl.com/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1e4ceb6503450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e3d52a4fe20436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0bae5169c0c4fa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ac9004ebc744f2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967a29e51504aa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6da10856312484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0E8E5D3-7304-49C8-802E-CB5A111F9DA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27082E4-2A30-471A-8C03-15665A7AD24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A0A88E8-6E09-407D-A589-E501EDA13C5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766B659-8A8B-4E96-8A93-E6AFD054AA2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439FB9F-F92A-426A-AE54-8CB48464706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87CBDD9-F5FA-4230-9842-2013E563AC0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C175170-8596-4FC2-9B4D-32B9BF258A4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46ED4D3-6B95-4075-9045-5EEC0821B36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C1A65AA-409A-46DE-8FE5-3CACD00C4F9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9EA9A93-32B1-47F1-800F-42E3F0A6A31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06e78d800bc4645" /><Relationship Type="http://schemas.openxmlformats.org/officeDocument/2006/relationships/slideLayout" Target="/ppt/slideLayouts/slideLayout1.xml" Id="R3ed319442b954c16" /><Relationship Type="http://schemas.openxmlformats.org/officeDocument/2006/relationships/slideLayout" Target="/ppt/slideLayouts/slideLayout2.xml" Id="R84979134fd454bfc" /><Relationship Type="http://schemas.openxmlformats.org/officeDocument/2006/relationships/slideLayout" Target="/ppt/slideLayouts/slideLayout3.xml" Id="Rbc108a9e3d584fdb" /><Relationship Type="http://schemas.openxmlformats.org/officeDocument/2006/relationships/slideLayout" Target="/ppt/slideLayouts/slideLayout4.xml" Id="R7a5f2490704a4a65" /><Relationship Type="http://schemas.openxmlformats.org/officeDocument/2006/relationships/slideLayout" Target="/ppt/slideLayouts/slideLayout5.xml" Id="Rcf324ee492184573" /><Relationship Type="http://schemas.openxmlformats.org/officeDocument/2006/relationships/slideLayout" Target="/ppt/slideLayouts/slideLayout6.xml" Id="R43ed9e1e623b407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ed319442b954c16"/>
    <p:sldLayoutId xmlns:r="http://schemas.openxmlformats.org/officeDocument/2006/relationships" id="2147483650" r:id="R84979134fd454bfc"/>
    <p:sldLayoutId xmlns:r="http://schemas.openxmlformats.org/officeDocument/2006/relationships" id="2147483651" r:id="Rbc108a9e3d584fdb"/>
    <p:sldLayoutId xmlns:r="http://schemas.openxmlformats.org/officeDocument/2006/relationships" id="2147483652" r:id="R7a5f2490704a4a65"/>
    <p:sldLayoutId xmlns:r="http://schemas.openxmlformats.org/officeDocument/2006/relationships" id="2147483653" r:id="Rcf324ee492184573"/>
    <p:sldLayoutId xmlns:r="http://schemas.openxmlformats.org/officeDocument/2006/relationships" id="2147483654" r:id="R43ed9e1e623b407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1a396af454245f4" /><Relationship Type="http://schemas.openxmlformats.org/officeDocument/2006/relationships/image" Target="/ppt/media/image.jpeg" Id="Rdb12989806ae4adb" /><Relationship Type="http://schemas.openxmlformats.org/officeDocument/2006/relationships/notesSlide" Target="/ppt/notesSlides/notesSlide1.xml" Id="R4b3696df51a14e0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164b43119994b6d" /><Relationship Type="http://schemas.openxmlformats.org/officeDocument/2006/relationships/image" Target="/ppt/media/image2.jpeg" Id="R3fe302291f124006" /><Relationship Type="http://schemas.openxmlformats.org/officeDocument/2006/relationships/notesSlide" Target="/ppt/notesSlides/notesSlide2.xml" Id="R1b98626f547a4ff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ba522a956704666" /><Relationship Type="http://schemas.openxmlformats.org/officeDocument/2006/relationships/notesSlide" Target="/ppt/notesSlides/notesSlide3.xml" Id="R4c3bd43c2128429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27294553a1f4f3a" /><Relationship Type="http://schemas.openxmlformats.org/officeDocument/2006/relationships/chart" Target="/ppt/slides/charts/chart1.xml" Id="R9b4df5ed5d314abe" /><Relationship Type="http://schemas.openxmlformats.org/officeDocument/2006/relationships/notesSlide" Target="/ppt/notesSlides/notesSlide4.xml" Id="R3fb8222cd4464bb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3eeb75188f14782" /><Relationship Type="http://schemas.openxmlformats.org/officeDocument/2006/relationships/notesSlide" Target="/ppt/notesSlides/notesSlide5.xml" Id="R68c134f0782e42ac"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varyColors val="0"/>
        <c:ser>
          <c:idx val="0"/>
          <c:order val="0"/>
          <c:tx>
            <c:v>Agency-reported inquiries</c:v>
          </c:tx>
          <c:spPr>
            <a:solidFill xmlns:a="http://schemas.openxmlformats.org/drawingml/2006/main">
              <a:srgbClr val="2D6556"/>
            </a:solidFill>
          </c:spPr>
          <c:invertIfNegative val="0"/>
          <c:cat>
            <c:strRef>
              <c:f>'Chart Data'!$A$2:$A$3</c:f>
              <c:strCache>
                <c:ptCount val="2"/>
                <c:pt idx="0">
                  <c:v>Starting point</c:v>
                </c:pt>
                <c:pt idx="1">
                  <c:v>After six months</c:v>
                </c:pt>
              </c:strCache>
            </c:strRef>
          </c:cat>
          <c:val>
            <c:numRef>
              <c:f>'Chart Data'!$B$2:$B$3</c:f>
              <c:numCache>
                <c:formatCode>General</c:formatCode>
                <c:ptCount val="2"/>
                <c:pt idx="0">
                  <c:v>1</c:v>
                </c:pt>
                <c:pt idx="1">
                  <c:v>28</c:v>
                </c:pt>
              </c:numCache>
            </c:numRef>
          </c:val>
        </c:ser>
        <c:dLbls>
          <c:txPr>
            <a:bodyPr xmlns:a="http://schemas.openxmlformats.org/drawingml/2006/main" anchorCtr="1"/>
            <a:lstStyle xmlns:a="http://schemas.openxmlformats.org/drawingml/2006/main"/>
            <a:p xmlns:a="http://schemas.openxmlformats.org/drawingml/2006/main">
              <a:pPr>
                <a:defRPr>
                  <a:latin typeface="Avenir Next"/>
                  <a:ea typeface="Avenir Next"/>
                  <a:cs typeface="Avenir Next"/>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72768"/>
      </c:catAx>
      <c:valAx>
        <c:axId val="48672768"/>
        <c:scaling>
          <c:orientation val="minMax"/>
        </c:scaling>
        <c:delete val="0"/>
        <c:axPos val="l"/>
        <c:majorGridlines>
          <c:spPr>
            <a:ln xmlns:a="http://schemas.openxmlformats.org/drawingml/2006/main" w="9525">
              <a:solidFill>
                <a:srgbClr val="D9DDD5"/>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B57788F1-E88E-44F0-B0CC-F7713BCA8B3A}"/>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ANNA’S DESIGNS · WEBSITE CONVERSATION</a:t>
            </a:r>
          </a:p>
        </p:txBody>
      </p:sp>
      <p:sp>
        <p:nvSpPr>
          <p:cNvPr id="2" name="">
            <a:extLst xmlns:a="http://schemas.openxmlformats.org/drawingml/2006/main">
              <a:ext uri="{FF2B5EF4-FFF2-40B4-BE49-F238E27FC236}">
                <a16:creationId xmlns:a16="http://schemas.microsoft.com/office/drawing/2014/main" id="{9AA8A78C-FFD3-4022-8542-44E09E5C931D}"/>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clearer path from interest to inquiry</a:t>
            </a:r>
          </a:p>
        </p:txBody>
      </p:sp>
      <p:sp>
        <p:nvSpPr>
          <p:cNvPr id="3" name="">
            <a:extLst xmlns:a="http://schemas.openxmlformats.org/drawingml/2006/main">
              <a:ext uri="{FF2B5EF4-FFF2-40B4-BE49-F238E27FC236}">
                <a16:creationId xmlns:a16="http://schemas.microsoft.com/office/drawing/2014/main" id="{C6B01E27-640E-47C5-8AD2-E81CB451A859}"/>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9FFCBAD6-E5CF-40A3-9646-032E70847B0E}"/>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01</a:t>
            </a:r>
          </a:p>
        </p:txBody>
      </p:sp>
      <p:pic>
        <p:nvPicPr>
          <p:cNvPr id="5" name="">
            <a:extLst xmlns:a="http://schemas.openxmlformats.org/drawingml/2006/main">
              <a:ext uri="{FF2B5EF4-FFF2-40B4-BE49-F238E27FC236}">
                <a16:creationId xmlns:a16="http://schemas.microsoft.com/office/drawing/2014/main" id="{3F2149A0-1784-4E69-BD91-C0B47AF96C10}"/>
              </a:ext>
            </a:extLst>
          </p:cNvPr>
          <p:cNvPicPr>
            <a:picLocks xmlns:a="http://schemas.openxmlformats.org/drawingml/2006/main" noChangeAspect="1"/>
          </p:cNvPicPr>
          <p:nvPr/>
        </p:nvPicPr>
        <p:blipFill>
          <a:blip xmlns:r="http://schemas.openxmlformats.org/officeDocument/2006/relationships" xmlns:a="http://schemas.openxmlformats.org/drawingml/2006/main" r:embed="Rdb12989806ae4adb"/>
          <a:stretch xmlns:a="http://schemas.openxmlformats.org/drawingml/2006/main"/>
        </p:blipFill>
        <p:spPr>
          <a:xfrm xmlns:a="http://schemas.openxmlformats.org/drawingml/2006/main">
            <a:off x="533400" y="2076450"/>
            <a:ext cx="6858000" cy="38671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C0B9C6C-AE6D-4255-AB39-B14915274457}"/>
              </a:ext>
            </a:extLst>
          </p:cNvPr>
          <p:cNvSpPr>
            <a:spLocks xmlns:a="http://schemas.openxmlformats.org/drawingml/2006/main" noGrp="1"/>
          </p:cNvSpPr>
          <p:nvPr/>
        </p:nvSpPr>
        <p:spPr>
          <a:xfrm xmlns:a="http://schemas.openxmlformats.org/drawingml/2006/main">
            <a:off x="7810500" y="2143125"/>
            <a:ext cx="3619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What I noticed</a:t>
            </a:r>
          </a:p>
        </p:txBody>
      </p:sp>
      <p:sp>
        <p:nvSpPr>
          <p:cNvPr id="7" name="">
            <a:extLst xmlns:a="http://schemas.openxmlformats.org/drawingml/2006/main">
              <a:ext uri="{FF2B5EF4-FFF2-40B4-BE49-F238E27FC236}">
                <a16:creationId xmlns:a16="http://schemas.microsoft.com/office/drawing/2014/main" id="{D083B22A-7279-40A6-BAEA-BC346ECD8180}"/>
              </a:ext>
            </a:extLst>
          </p:cNvPr>
          <p:cNvSpPr>
            <a:spLocks xmlns:a="http://schemas.openxmlformats.org/drawingml/2006/main" noGrp="1"/>
          </p:cNvSpPr>
          <p:nvPr/>
        </p:nvSpPr>
        <p:spPr>
          <a:xfrm xmlns:a="http://schemas.openxmlformats.org/drawingml/2006/main">
            <a:off x="7810500" y="2667000"/>
            <a:ext cx="3619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The opening shows furniture photographs, but leaves the service story largely unstated. Lead with what you restore and how someone can discuss a piece.</a:t>
            </a:r>
          </a:p>
        </p:txBody>
      </p:sp>
      <p:sp>
        <p:nvSpPr>
          <p:cNvPr id="8" name="">
            <a:extLst xmlns:a="http://schemas.openxmlformats.org/drawingml/2006/main">
              <a:ext uri="{FF2B5EF4-FFF2-40B4-BE49-F238E27FC236}">
                <a16:creationId xmlns:a16="http://schemas.microsoft.com/office/drawing/2014/main" id="{48493F8A-B4BF-426F-AB21-DCF5B0B7B7EB}"/>
              </a:ext>
            </a:extLst>
          </p:cNvPr>
          <p:cNvSpPr>
            <a:spLocks xmlns:a="http://schemas.openxmlformats.org/drawingml/2006/main" noGrp="1"/>
          </p:cNvSpPr>
          <p:nvPr/>
        </p:nvSpPr>
        <p:spPr>
          <a:xfrm xmlns:a="http://schemas.openxmlformats.org/drawingml/2006/main">
            <a:off x="533400" y="60007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Current website · desktop capture</a:t>
            </a:r>
          </a:p>
        </p:txBody>
      </p:sp>
    </p:spTree>
    <p:extLst>
      <p:ext uri="{BB962C8B-B14F-4D97-AF65-F5344CB8AC3E}">
        <p14:creationId xmlns:p14="http://schemas.microsoft.com/office/powerpoint/2010/main" val="561603999"/>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62A9846-BC64-4B3D-BD60-B2F6C99AB6C1}"/>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ANNA’S DESIGNS · PROPOSED DIRECTION</a:t>
            </a:r>
          </a:p>
        </p:txBody>
      </p:sp>
      <p:sp>
        <p:nvSpPr>
          <p:cNvPr id="2" name="">
            <a:extLst xmlns:a="http://schemas.openxmlformats.org/drawingml/2006/main">
              <a:ext uri="{FF2B5EF4-FFF2-40B4-BE49-F238E27FC236}">
                <a16:creationId xmlns:a16="http://schemas.microsoft.com/office/drawing/2014/main" id="{9A54F604-2892-4756-A41E-0C4DFF635CBF}"/>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small concept, built around your business</a:t>
            </a:r>
          </a:p>
        </p:txBody>
      </p:sp>
      <p:sp>
        <p:nvSpPr>
          <p:cNvPr id="3" name="">
            <a:extLst xmlns:a="http://schemas.openxmlformats.org/drawingml/2006/main">
              <a:ext uri="{FF2B5EF4-FFF2-40B4-BE49-F238E27FC236}">
                <a16:creationId xmlns:a16="http://schemas.microsoft.com/office/drawing/2014/main" id="{6B505C6E-4AD2-46B7-B8A2-CEFD04FB087A}"/>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946BCAC2-46B2-49A7-B97F-C13B299894E7}"/>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02</a:t>
            </a:r>
          </a:p>
        </p:txBody>
      </p:sp>
      <p:pic>
        <p:nvPicPr>
          <p:cNvPr id="5" name="">
            <a:extLst xmlns:a="http://schemas.openxmlformats.org/drawingml/2006/main">
              <a:ext uri="{FF2B5EF4-FFF2-40B4-BE49-F238E27FC236}">
                <a16:creationId xmlns:a16="http://schemas.microsoft.com/office/drawing/2014/main" id="{85EB8268-7444-4C51-8699-51BA56161D5C}"/>
              </a:ext>
            </a:extLst>
          </p:cNvPr>
          <p:cNvPicPr>
            <a:picLocks xmlns:a="http://schemas.openxmlformats.org/drawingml/2006/main" noChangeAspect="1"/>
          </p:cNvPicPr>
          <p:nvPr/>
        </p:nvPicPr>
        <p:blipFill>
          <a:blip xmlns:r="http://schemas.openxmlformats.org/officeDocument/2006/relationships" xmlns:a="http://schemas.openxmlformats.org/drawingml/2006/main" r:embed="R3fe302291f124006"/>
          <a:stretch xmlns:a="http://schemas.openxmlformats.org/drawingml/2006/main"/>
        </p:blipFill>
        <p:spPr>
          <a:xfrm xmlns:a="http://schemas.openxmlformats.org/drawingml/2006/main">
            <a:off x="2181210" y="1981200"/>
            <a:ext cx="2895630" cy="38576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FA8BE32-50E7-4622-AB16-F5B16A162D68}"/>
              </a:ext>
            </a:extLst>
          </p:cNvPr>
          <p:cNvSpPr>
            <a:spLocks xmlns:a="http://schemas.openxmlformats.org/drawingml/2006/main" noGrp="1"/>
          </p:cNvSpPr>
          <p:nvPr/>
        </p:nvSpPr>
        <p:spPr>
          <a:xfrm xmlns:a="http://schemas.openxmlformats.org/drawingml/2006/main">
            <a:off x="7200900" y="2095500"/>
            <a:ext cx="4381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familiar piece.</a:t>
            </a:r>
          </a:p>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new chapter.</a:t>
            </a:r>
          </a:p>
        </p:txBody>
      </p:sp>
      <p:sp>
        <p:nvSpPr>
          <p:cNvPr id="7" name="">
            <a:extLst xmlns:a="http://schemas.openxmlformats.org/drawingml/2006/main">
              <a:ext uri="{FF2B5EF4-FFF2-40B4-BE49-F238E27FC236}">
                <a16:creationId xmlns:a16="http://schemas.microsoft.com/office/drawing/2014/main" id="{189FFC31-C620-4362-AA90-4F1C360DF1C4}"/>
              </a:ext>
            </a:extLst>
          </p:cNvPr>
          <p:cNvSpPr>
            <a:spLocks xmlns:a="http://schemas.openxmlformats.org/drawingml/2006/main" noGrp="1"/>
          </p:cNvSpPr>
          <p:nvPr/>
        </p:nvSpPr>
        <p:spPr>
          <a:xfrm xmlns:a="http://schemas.openxmlformats.org/drawingml/2006/main">
            <a:off x="7200900" y="3667125"/>
            <a:ext cx="43338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Upholstery and alterations in Boca Raton. Explore a fresh fabric, restore a favorite shape, or talk through a piece worth keeping.</a:t>
            </a:r>
          </a:p>
        </p:txBody>
      </p:sp>
      <p:sp>
        <p:nvSpPr>
          <p:cNvPr id="8" name="">
            <a:extLst xmlns:a="http://schemas.openxmlformats.org/drawingml/2006/main">
              <a:ext uri="{FF2B5EF4-FFF2-40B4-BE49-F238E27FC236}">
                <a16:creationId xmlns:a16="http://schemas.microsoft.com/office/drawing/2014/main" id="{12B8973F-241F-4DB9-882C-1F094C6F73B3}"/>
              </a:ext>
            </a:extLst>
          </p:cNvPr>
          <p:cNvSpPr>
            <a:spLocks xmlns:a="http://schemas.openxmlformats.org/drawingml/2006/main" noGrp="1"/>
          </p:cNvSpPr>
          <p:nvPr/>
        </p:nvSpPr>
        <p:spPr>
          <a:xfrm xmlns:a="http://schemas.openxmlformats.org/drawingml/2006/main">
            <a:off x="7200900" y="5286375"/>
            <a:ext cx="4381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Talk about your piece →</a:t>
            </a:r>
          </a:p>
        </p:txBody>
      </p:sp>
      <p:sp>
        <p:nvSpPr>
          <p:cNvPr id="9" name="">
            <a:extLst xmlns:a="http://schemas.openxmlformats.org/drawingml/2006/main">
              <a:ext uri="{FF2B5EF4-FFF2-40B4-BE49-F238E27FC236}">
                <a16:creationId xmlns:a16="http://schemas.microsoft.com/office/drawing/2014/main" id="{E5F7E630-E597-4C05-87E2-9F762C129316}"/>
              </a:ext>
            </a:extLst>
          </p:cNvPr>
          <p:cNvSpPr>
            <a:spLocks xmlns:a="http://schemas.openxmlformats.org/drawingml/2006/main" noGrp="1"/>
          </p:cNvSpPr>
          <p:nvPr/>
        </p:nvSpPr>
        <p:spPr>
          <a:xfrm xmlns:a="http://schemas.openxmlformats.org/drawingml/2006/main">
            <a:off x="533400" y="59817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56B63"/>
                </a:solidFill>
                <a:latin typeface="Avenir Next"/>
                <a:ea typeface="Avenir Next"/>
                <a:cs typeface="Avenir Next"/>
              </a:defRPr>
            </a:defPPr>
          </a:lstStyle>
          <a:p xmlns:a="http://schemas.openxmlformats.org/drawingml/2006/main">
            <a:pPr>
              <a:defRPr sz="1350" b="0">
                <a:solidFill>
                  <a:srgbClr val="656B63"/>
                </a:solidFill>
                <a:latin typeface="Avenir Next"/>
                <a:ea typeface="Avenir Next"/>
                <a:cs typeface="Avenir Next"/>
              </a:defRPr>
            </a:pPr>
            <a:r>
              <a:rPr sz="1350" b="0">
                <a:solidFill>
                  <a:srgbClr val="656B63"/>
                </a:solidFill>
                <a:latin typeface="Avenir Next"/>
                <a:ea typeface="Avenir Next"/>
                <a:cs typeface="Avenir Next"/>
              </a:rPr>
              <a:t>Published business imagery + proposed copy · Open the interactive homepage concept from the pack</a:t>
            </a:r>
          </a:p>
        </p:txBody>
      </p:sp>
    </p:spTree>
    <p:extLst>
      <p:ext uri="{BB962C8B-B14F-4D97-AF65-F5344CB8AC3E}">
        <p14:creationId xmlns:p14="http://schemas.microsoft.com/office/powerpoint/2010/main" val="807787592"/>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EA68E53-2F7E-4934-ABBC-298EC031E067}"/>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ANNA’S DESIGNS · SEARCH DISCUSSION</a:t>
            </a:r>
          </a:p>
        </p:txBody>
      </p:sp>
      <p:sp>
        <p:nvSpPr>
          <p:cNvPr id="2" name="">
            <a:extLst xmlns:a="http://schemas.openxmlformats.org/drawingml/2006/main">
              <a:ext uri="{FF2B5EF4-FFF2-40B4-BE49-F238E27FC236}">
                <a16:creationId xmlns:a16="http://schemas.microsoft.com/office/drawing/2014/main" id="{DE7A43C2-9958-4BAA-9310-A0F605F8F917}"/>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Search evidence and a focused starting point</a:t>
            </a:r>
          </a:p>
        </p:txBody>
      </p:sp>
      <p:sp>
        <p:nvSpPr>
          <p:cNvPr id="3" name="">
            <a:extLst xmlns:a="http://schemas.openxmlformats.org/drawingml/2006/main">
              <a:ext uri="{FF2B5EF4-FFF2-40B4-BE49-F238E27FC236}">
                <a16:creationId xmlns:a16="http://schemas.microsoft.com/office/drawing/2014/main" id="{AE777F14-DB2E-48D1-930A-C5DA33AD84A0}"/>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DEFEE16D-59DE-4D3A-AFEF-1A6B4E947D66}"/>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03</a:t>
            </a:r>
          </a:p>
        </p:txBody>
      </p:sp>
      <p:sp>
        <p:nvSpPr>
          <p:cNvPr id="5" name="">
            <a:extLst xmlns:a="http://schemas.openxmlformats.org/drawingml/2006/main">
              <a:ext uri="{FF2B5EF4-FFF2-40B4-BE49-F238E27FC236}">
                <a16:creationId xmlns:a16="http://schemas.microsoft.com/office/drawing/2014/main" id="{4B841B16-AFDD-4A6F-AC9E-CE6FC966CCE4}"/>
              </a:ext>
            </a:extLst>
          </p:cNvPr>
          <p:cNvSpPr>
            <a:spLocks xmlns:a="http://schemas.openxmlformats.org/drawingml/2006/main" noGrp="1"/>
          </p:cNvSpPr>
          <p:nvPr/>
        </p:nvSpPr>
        <p:spPr>
          <a:xfrm xmlns:a="http://schemas.openxmlformats.org/drawingml/2006/main">
            <a:off x="533400" y="2047875"/>
            <a:ext cx="5286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OBSERVED IN AHREFS</a:t>
            </a:r>
          </a:p>
        </p:txBody>
      </p:sp>
      <p:sp>
        <p:nvSpPr>
          <p:cNvPr id="6" name="">
            <a:extLst xmlns:a="http://schemas.openxmlformats.org/drawingml/2006/main">
              <a:ext uri="{FF2B5EF4-FFF2-40B4-BE49-F238E27FC236}">
                <a16:creationId xmlns:a16="http://schemas.microsoft.com/office/drawing/2014/main" id="{0C987D3B-D6D4-4E42-8BDF-D6E2A043C27B}"/>
              </a:ext>
            </a:extLst>
          </p:cNvPr>
          <p:cNvSpPr>
            <a:spLocks xmlns:a="http://schemas.openxmlformats.org/drawingml/2006/main" noGrp="1"/>
          </p:cNvSpPr>
          <p:nvPr/>
        </p:nvSpPr>
        <p:spPr>
          <a:xfrm xmlns:a="http://schemas.openxmlformats.org/drawingml/2006/main">
            <a:off x="533400" y="2590800"/>
            <a:ext cx="5143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C312B"/>
                </a:solidFill>
                <a:latin typeface="Avenir Next"/>
                <a:ea typeface="Avenir Next"/>
                <a:cs typeface="Avenir Next"/>
              </a:defRPr>
            </a:defPPr>
          </a:lstStyle>
          <a:p xmlns:a="http://schemas.openxmlformats.org/drawingml/2006/main">
            <a:pPr>
              <a:defRPr sz="2550" b="1">
                <a:solidFill>
                  <a:srgbClr val="1C312B"/>
                </a:solidFill>
                <a:latin typeface="Avenir Next"/>
                <a:ea typeface="Avenir Next"/>
                <a:cs typeface="Avenir Next"/>
              </a:defRPr>
            </a:pPr>
            <a:r>
              <a:rPr sz="2550" b="1">
                <a:solidFill>
                  <a:srgbClr val="1C312B"/>
                </a:solidFill>
                <a:latin typeface="Avenir Next"/>
                <a:ea typeface="Avenir Next"/>
                <a:cs typeface="Avenir Next"/>
              </a:rPr>
              <a:t>No keywords returned</a:t>
            </a:r>
          </a:p>
          <a:p xmlns:a="http://schemas.openxmlformats.org/drawingml/2006/main">
            <a:pPr>
              <a:defRPr sz="2550" b="1">
                <a:solidFill>
                  <a:srgbClr val="1C312B"/>
                </a:solidFill>
                <a:latin typeface="Avenir Next"/>
                <a:ea typeface="Avenir Next"/>
                <a:cs typeface="Avenir Next"/>
              </a:defRPr>
            </a:pPr>
            <a:r>
              <a:rPr sz="2550" b="1">
                <a:solidFill>
                  <a:srgbClr val="1C312B"/>
                </a:solidFill>
                <a:latin typeface="Avenir Next"/>
                <a:ea typeface="Avenir Next"/>
                <a:cs typeface="Avenir Next"/>
              </a:rPr>
              <a:t>in this small sample.</a:t>
            </a:r>
          </a:p>
        </p:txBody>
      </p:sp>
      <p:sp>
        <p:nvSpPr>
          <p:cNvPr id="7" name="">
            <a:extLst xmlns:a="http://schemas.openxmlformats.org/drawingml/2006/main">
              <a:ext uri="{FF2B5EF4-FFF2-40B4-BE49-F238E27FC236}">
                <a16:creationId xmlns:a16="http://schemas.microsoft.com/office/drawing/2014/main" id="{2F86203C-FD7F-49D8-911B-6DE641F4A406}"/>
              </a:ext>
            </a:extLst>
          </p:cNvPr>
          <p:cNvSpPr>
            <a:spLocks xmlns:a="http://schemas.openxmlformats.org/drawingml/2006/main" noGrp="1"/>
          </p:cNvSpPr>
          <p:nvPr/>
        </p:nvSpPr>
        <p:spPr>
          <a:xfrm xmlns:a="http://schemas.openxmlformats.org/drawingml/2006/main">
            <a:off x="533400" y="3810000"/>
            <a:ext cx="5143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That is not proof of no rankings or traffic. Verify a local baseline before proposing an SEO scope.</a:t>
            </a:r>
          </a:p>
        </p:txBody>
      </p:sp>
      <p:sp>
        <p:nvSpPr>
          <p:cNvPr id="8" name="">
            <a:extLst xmlns:a="http://schemas.openxmlformats.org/drawingml/2006/main">
              <a:ext uri="{FF2B5EF4-FFF2-40B4-BE49-F238E27FC236}">
                <a16:creationId xmlns:a16="http://schemas.microsoft.com/office/drawing/2014/main" id="{955CB593-E6D1-493B-9D5D-E082BBCCE16C}"/>
              </a:ext>
            </a:extLst>
          </p:cNvPr>
          <p:cNvSpPr>
            <a:spLocks xmlns:a="http://schemas.openxmlformats.org/drawingml/2006/main" noGrp="1"/>
          </p:cNvSpPr>
          <p:nvPr/>
        </p:nvSpPr>
        <p:spPr>
          <a:xfrm xmlns:a="http://schemas.openxmlformats.org/drawingml/2006/main">
            <a:off x="6572250" y="20478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THREE IDEAS TO VALIDATE</a:t>
            </a:r>
          </a:p>
        </p:txBody>
      </p:sp>
      <p:sp>
        <p:nvSpPr>
          <p:cNvPr id="9" name="">
            <a:extLst xmlns:a="http://schemas.openxmlformats.org/drawingml/2006/main">
              <a:ext uri="{FF2B5EF4-FFF2-40B4-BE49-F238E27FC236}">
                <a16:creationId xmlns:a16="http://schemas.microsoft.com/office/drawing/2014/main" id="{4E78CDA8-175A-470F-BF76-5C528486747A}"/>
              </a:ext>
            </a:extLst>
          </p:cNvPr>
          <p:cNvSpPr>
            <a:spLocks xmlns:a="http://schemas.openxmlformats.org/drawingml/2006/main" noGrp="1"/>
          </p:cNvSpPr>
          <p:nvPr/>
        </p:nvSpPr>
        <p:spPr>
          <a:xfrm xmlns:a="http://schemas.openxmlformats.org/drawingml/2006/main">
            <a:off x="6572250" y="26193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upholstery Boca Raton</a:t>
            </a:r>
          </a:p>
        </p:txBody>
      </p:sp>
      <p:sp>
        <p:nvSpPr>
          <p:cNvPr id="10" name="">
            <a:extLst xmlns:a="http://schemas.openxmlformats.org/drawingml/2006/main">
              <a:ext uri="{FF2B5EF4-FFF2-40B4-BE49-F238E27FC236}">
                <a16:creationId xmlns:a16="http://schemas.microsoft.com/office/drawing/2014/main" id="{55FA4C36-E9EE-459C-84A4-6E9E197C713F}"/>
              </a:ext>
            </a:extLst>
          </p:cNvPr>
          <p:cNvSpPr>
            <a:spLocks xmlns:a="http://schemas.openxmlformats.org/drawingml/2006/main" noGrp="1"/>
          </p:cNvSpPr>
          <p:nvPr/>
        </p:nvSpPr>
        <p:spPr>
          <a:xfrm xmlns:a="http://schemas.openxmlformats.org/drawingml/2006/main">
            <a:off x="6572250" y="347662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boat upholstery Boca Raton</a:t>
            </a:r>
          </a:p>
        </p:txBody>
      </p:sp>
      <p:sp>
        <p:nvSpPr>
          <p:cNvPr id="11" name="">
            <a:extLst xmlns:a="http://schemas.openxmlformats.org/drawingml/2006/main">
              <a:ext uri="{FF2B5EF4-FFF2-40B4-BE49-F238E27FC236}">
                <a16:creationId xmlns:a16="http://schemas.microsoft.com/office/drawing/2014/main" id="{61D61B02-8194-4654-8A6E-2A1EBF9516D5}"/>
              </a:ext>
            </a:extLst>
          </p:cNvPr>
          <p:cNvSpPr>
            <a:spLocks xmlns:a="http://schemas.openxmlformats.org/drawingml/2006/main" noGrp="1"/>
          </p:cNvSpPr>
          <p:nvPr/>
        </p:nvSpPr>
        <p:spPr>
          <a:xfrm xmlns:a="http://schemas.openxmlformats.org/drawingml/2006/main">
            <a:off x="6572250" y="43338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custom cushions Boca Raton</a:t>
            </a:r>
          </a:p>
        </p:txBody>
      </p:sp>
      <p:sp>
        <p:nvSpPr>
          <p:cNvPr id="12" name="">
            <a:extLst xmlns:a="http://schemas.openxmlformats.org/drawingml/2006/main">
              <a:ext uri="{FF2B5EF4-FFF2-40B4-BE49-F238E27FC236}">
                <a16:creationId xmlns:a16="http://schemas.microsoft.com/office/drawing/2014/main" id="{3F1ECB76-E187-4810-B910-A0D13E18A884}"/>
              </a:ext>
            </a:extLst>
          </p:cNvPr>
          <p:cNvSpPr>
            <a:spLocks xmlns:a="http://schemas.openxmlformats.org/drawingml/2006/main" noGrp="1"/>
          </p:cNvSpPr>
          <p:nvPr/>
        </p:nvSpPr>
        <p:spPr>
          <a:xfrm xmlns:a="http://schemas.openxmlformats.org/drawingml/2006/main">
            <a:off x="6572250" y="5276850"/>
            <a:ext cx="5000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Choose by service fit, profit potential and capacity—not ranking alone.</a:t>
            </a:r>
          </a:p>
        </p:txBody>
      </p:sp>
      <p:sp>
        <p:nvSpPr>
          <p:cNvPr id="13" name="">
            <a:extLst xmlns:a="http://schemas.openxmlformats.org/drawingml/2006/main">
              <a:ext uri="{FF2B5EF4-FFF2-40B4-BE49-F238E27FC236}">
                <a16:creationId xmlns:a16="http://schemas.microsoft.com/office/drawing/2014/main" id="{27D87E0C-C2B2-4C99-BFA7-60D1CDB97786}"/>
              </a:ext>
            </a:extLst>
          </p:cNvPr>
          <p:cNvSpPr>
            <a:spLocks xmlns:a="http://schemas.openxmlformats.org/drawingml/2006/main" noGrp="1"/>
          </p:cNvSpPr>
          <p:nvPr/>
        </p:nvSpPr>
        <p:spPr>
          <a:xfrm xmlns:a="http://schemas.openxmlformats.org/drawingml/2006/main">
            <a:off x="533400" y="6019800"/>
            <a:ext cx="11125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US organic database; selected best positions. Not a live local map grid or AI-search ranking report.</a:t>
            </a:r>
          </a:p>
        </p:txBody>
      </p:sp>
    </p:spTree>
    <p:extLst>
      <p:ext uri="{BB962C8B-B14F-4D97-AF65-F5344CB8AC3E}">
        <p14:creationId xmlns:p14="http://schemas.microsoft.com/office/powerpoint/2010/main" val="283899395"/>
      </p:ext>
    </p:extLst>
  </p:cSld>
</p:sld>
</file>

<file path=ppt/slides/slide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F3AD8C5-E509-4728-8549-FF09845DE1DE}"/>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REPUTABLE SEO MARKETING · PUBLISHED CASE STUDY</a:t>
            </a:r>
          </a:p>
        </p:txBody>
      </p:sp>
      <p:sp>
        <p:nvSpPr>
          <p:cNvPr id="2" name="">
            <a:extLst xmlns:a="http://schemas.openxmlformats.org/drawingml/2006/main">
              <a:ext uri="{FF2B5EF4-FFF2-40B4-BE49-F238E27FC236}">
                <a16:creationId xmlns:a16="http://schemas.microsoft.com/office/drawing/2014/main" id="{1632A731-C64A-4B3F-90A3-4F543BFEB7BA}"/>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separate example of what measured work can do</a:t>
            </a:r>
          </a:p>
        </p:txBody>
      </p:sp>
      <p:sp>
        <p:nvSpPr>
          <p:cNvPr id="3" name="">
            <a:extLst xmlns:a="http://schemas.openxmlformats.org/drawingml/2006/main">
              <a:ext uri="{FF2B5EF4-FFF2-40B4-BE49-F238E27FC236}">
                <a16:creationId xmlns:a16="http://schemas.microsoft.com/office/drawing/2014/main" id="{7919FA32-9FDA-46BE-9A89-8FCE1141021C}"/>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95E59004-7205-4AF8-9463-65DBDDBBDA7E}"/>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04</a:t>
            </a:r>
          </a:p>
        </p:txBody>
      </p:sp>
      <p:sp>
        <p:nvSpPr>
          <p:cNvPr id="5" name="">
            <a:extLst xmlns:a="http://schemas.openxmlformats.org/drawingml/2006/main">
              <a:ext uri="{FF2B5EF4-FFF2-40B4-BE49-F238E27FC236}">
                <a16:creationId xmlns:a16="http://schemas.microsoft.com/office/drawing/2014/main" id="{1D25136D-7881-41B7-A551-C81BD7A757C3}"/>
              </a:ext>
            </a:extLst>
          </p:cNvPr>
          <p:cNvSpPr>
            <a:spLocks xmlns:a="http://schemas.openxmlformats.org/drawingml/2006/main" noGrp="1"/>
          </p:cNvSpPr>
          <p:nvPr/>
        </p:nvSpPr>
        <p:spPr>
          <a:xfrm xmlns:a="http://schemas.openxmlformats.org/drawingml/2006/main">
            <a:off x="533400" y="2000250"/>
            <a:ext cx="619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MONTHLY WEBSITE INQUIRIES</a:t>
            </a:r>
          </a:p>
        </p:txBody>
      </p:sp>
      <p:graphicFrame>
        <p:nvGraphicFramePr>
          <p:cNvPr id="6" name="Chart">
            <a:extLst xmlns:a="http://schemas.openxmlformats.org/drawingml/2006/main">
              <a:ext uri="{FF2B5EF4-FFF2-40B4-BE49-F238E27FC236}">
                <a16:creationId xmlns:a16="http://schemas.microsoft.com/office/drawing/2014/main" id="{D8EC5BE8-5FF0-4112-ADFA-9F490C80E254}"/>
              </a:ext>
            </a:extLst>
          </p:cNvPr>
          <p:cNvGraphicFramePr/>
          <p:nvPr/>
        </p:nvGraphicFramePr>
        <p:xfrm>
          <a:off xmlns:a="http://schemas.openxmlformats.org/drawingml/2006/main" x="533400" y="2476500"/>
          <a:ext xmlns:a="http://schemas.openxmlformats.org/drawingml/2006/main" cx="6191250" cy="3048000"/>
        </p:xfrm>
        <a:graphic xmlns:a="http://schemas.openxmlformats.org/drawingml/2006/main">
          <a:graphicData uri="http://schemas.openxmlformats.org/drawingml/2006/chart">
            <c:chart xmlns:r="http://schemas.openxmlformats.org/officeDocument/2006/relationships" xmlns:c="http://schemas.openxmlformats.org/drawingml/2006/chart" r:id="R9b4df5ed5d314abe"/>
          </a:graphicData>
        </a:graphic>
      </p:graphicFrame>
      <p:sp>
        <p:nvSpPr>
          <p:cNvPr id="7" name="">
            <a:extLst xmlns:a="http://schemas.openxmlformats.org/drawingml/2006/main">
              <a:ext uri="{FF2B5EF4-FFF2-40B4-BE49-F238E27FC236}">
                <a16:creationId xmlns:a16="http://schemas.microsoft.com/office/drawing/2014/main" id="{A37E30AA-DE0E-4DDE-BE1D-0B7B1EF0693B}"/>
              </a:ext>
            </a:extLst>
          </p:cNvPr>
          <p:cNvSpPr>
            <a:spLocks xmlns:a="http://schemas.openxmlformats.org/drawingml/2006/main" noGrp="1"/>
          </p:cNvSpPr>
          <p:nvPr/>
        </p:nvSpPr>
        <p:spPr>
          <a:xfrm xmlns:a="http://schemas.openxmlformats.org/drawingml/2006/main">
            <a:off x="7239000" y="2047875"/>
            <a:ext cx="4286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C312B"/>
                </a:solidFill>
                <a:latin typeface="Avenir Next"/>
                <a:ea typeface="Avenir Next"/>
                <a:cs typeface="Avenir Next"/>
              </a:defRPr>
            </a:defPPr>
          </a:lstStyle>
          <a:p xmlns:a="http://schemas.openxmlformats.org/drawingml/2006/main">
            <a:pPr>
              <a:defRPr sz="2325" b="1">
                <a:solidFill>
                  <a:srgbClr val="1C312B"/>
                </a:solidFill>
                <a:latin typeface="Avenir Next"/>
                <a:ea typeface="Avenir Next"/>
                <a:cs typeface="Avenir Next"/>
              </a:defRPr>
            </a:pPr>
            <a:r>
              <a:rPr sz="2325" b="1">
                <a:solidFill>
                  <a:srgbClr val="1C312B"/>
                </a:solidFill>
                <a:latin typeface="Avenir Next"/>
                <a:ea typeface="Avenir Next"/>
                <a:cs typeface="Avenir Next"/>
              </a:rPr>
              <a:t>An unnamed pool remodeler</a:t>
            </a:r>
          </a:p>
        </p:txBody>
      </p:sp>
      <p:sp>
        <p:nvSpPr>
          <p:cNvPr id="8" name="">
            <a:extLst xmlns:a="http://schemas.openxmlformats.org/drawingml/2006/main">
              <a:ext uri="{FF2B5EF4-FFF2-40B4-BE49-F238E27FC236}">
                <a16:creationId xmlns:a16="http://schemas.microsoft.com/office/drawing/2014/main" id="{4D16A543-EF8E-4900-9AD2-C5DBDAB17EE4}"/>
              </a:ext>
            </a:extLst>
          </p:cNvPr>
          <p:cNvSpPr>
            <a:spLocks xmlns:a="http://schemas.openxmlformats.org/drawingml/2006/main" noGrp="1"/>
          </p:cNvSpPr>
          <p:nvPr/>
        </p:nvSpPr>
        <p:spPr>
          <a:xfrm xmlns:a="http://schemas.openxmlformats.org/drawingml/2006/main">
            <a:off x="7239000" y="3028950"/>
            <a:ext cx="4286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Reputable SEO Marketing reports growth from 1 to 28 monthly website inquiries over six months.</a:t>
            </a:r>
          </a:p>
        </p:txBody>
      </p:sp>
      <p:sp>
        <p:nvSpPr>
          <p:cNvPr id="9" name="">
            <a:extLst xmlns:a="http://schemas.openxmlformats.org/drawingml/2006/main">
              <a:ext uri="{FF2B5EF4-FFF2-40B4-BE49-F238E27FC236}">
                <a16:creationId xmlns:a16="http://schemas.microsoft.com/office/drawing/2014/main" id="{81A5C8D6-A9C8-4500-B82C-46823C15A74A}"/>
              </a:ext>
            </a:extLst>
          </p:cNvPr>
          <p:cNvSpPr>
            <a:spLocks xmlns:a="http://schemas.openxmlformats.org/drawingml/2006/main" noGrp="1"/>
          </p:cNvSpPr>
          <p:nvPr/>
        </p:nvSpPr>
        <p:spPr>
          <a:xfrm xmlns:a="http://schemas.openxmlformats.org/drawingml/2006/main">
            <a:off x="7239000" y="4267200"/>
            <a:ext cx="4286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The engagement included website redesign, SEO and a separate social campaign. This is the agency’s reported result, not a forecast for your business.</a:t>
            </a:r>
          </a:p>
        </p:txBody>
      </p:sp>
      <p:sp>
        <p:nvSpPr>
          <p:cNvPr id="10" name="">
            <a:extLst xmlns:a="http://schemas.openxmlformats.org/drawingml/2006/main">
              <a:ext uri="{FF2B5EF4-FFF2-40B4-BE49-F238E27FC236}">
                <a16:creationId xmlns:a16="http://schemas.microsoft.com/office/drawing/2014/main" id="{9EEE9633-21D3-4C93-A7E4-8C35FE562477}"/>
              </a:ext>
            </a:extLst>
          </p:cNvPr>
          <p:cNvSpPr>
            <a:spLocks xmlns:a="http://schemas.openxmlformats.org/drawingml/2006/main" noGrp="1"/>
          </p:cNvSpPr>
          <p:nvPr/>
        </p:nvSpPr>
        <p:spPr>
          <a:xfrm xmlns:a="http://schemas.openxmlformats.org/drawingml/2006/main">
            <a:off x="533400" y="5924550"/>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656B63"/>
                </a:solidFill>
                <a:latin typeface="Avenir Next"/>
                <a:ea typeface="Avenir Next"/>
                <a:cs typeface="Avenir Next"/>
              </a:defRPr>
            </a:defPPr>
          </a:lstStyle>
          <a:p xmlns:a="http://schemas.openxmlformats.org/drawingml/2006/main">
            <a:pPr>
              <a:defRPr sz="1200" b="0">
                <a:solidFill>
                  <a:srgbClr val="656B63"/>
                </a:solidFill>
                <a:latin typeface="Avenir Next"/>
                <a:ea typeface="Avenir Next"/>
                <a:cs typeface="Avenir Next"/>
              </a:defRPr>
            </a:pPr>
            <a:r>
              <a:rPr sz="1200" b="0">
                <a:solidFill>
                  <a:srgbClr val="656B63"/>
                </a:solidFill>
                <a:latin typeface="Avenir Next"/>
                <a:ea typeface="Avenir Next"/>
                <a:cs typeface="Avenir Next"/>
              </a:rPr>
              <a:t>Source: reputableseomarketing.com · Calendar dates and underlying analytics are not supplied.</a:t>
            </a:r>
          </a:p>
        </p:txBody>
      </p:sp>
    </p:spTree>
    <p:extLst>
      <p:ext uri="{BB962C8B-B14F-4D97-AF65-F5344CB8AC3E}">
        <p14:creationId xmlns:p14="http://schemas.microsoft.com/office/powerpoint/2010/main" val="918386732"/>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8F1E8E2-3B30-4F30-9283-79660546193C}"/>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ANNA’S DESIGNS · NEXT CONVERSATION</a:t>
            </a:r>
          </a:p>
        </p:txBody>
      </p:sp>
      <p:sp>
        <p:nvSpPr>
          <p:cNvPr id="2" name="">
            <a:extLst xmlns:a="http://schemas.openxmlformats.org/drawingml/2006/main">
              <a:ext uri="{FF2B5EF4-FFF2-40B4-BE49-F238E27FC236}">
                <a16:creationId xmlns:a16="http://schemas.microsoft.com/office/drawing/2014/main" id="{E26D1ABF-797C-4691-8748-9D1DE8B293FF}"/>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Start small. Make the scope clear.</a:t>
            </a:r>
          </a:p>
        </p:txBody>
      </p:sp>
      <p:sp>
        <p:nvSpPr>
          <p:cNvPr id="3" name="">
            <a:extLst xmlns:a="http://schemas.openxmlformats.org/drawingml/2006/main">
              <a:ext uri="{FF2B5EF4-FFF2-40B4-BE49-F238E27FC236}">
                <a16:creationId xmlns:a16="http://schemas.microsoft.com/office/drawing/2014/main" id="{0AA676CA-2389-4D8F-BA22-885A5CC026BD}"/>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56D37089-8236-494C-86EA-1FCB83B1A305}"/>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05</a:t>
            </a:r>
          </a:p>
        </p:txBody>
      </p:sp>
      <p:sp>
        <p:nvSpPr>
          <p:cNvPr id="5" name="">
            <a:extLst xmlns:a="http://schemas.openxmlformats.org/drawingml/2006/main">
              <a:ext uri="{FF2B5EF4-FFF2-40B4-BE49-F238E27FC236}">
                <a16:creationId xmlns:a16="http://schemas.microsoft.com/office/drawing/2014/main" id="{B14583CB-0E18-4360-BF04-26CF34E6AB80}"/>
              </a:ext>
            </a:extLst>
          </p:cNvPr>
          <p:cNvSpPr>
            <a:spLocks xmlns:a="http://schemas.openxmlformats.org/drawingml/2006/main" noGrp="1"/>
          </p:cNvSpPr>
          <p:nvPr/>
        </p:nvSpPr>
        <p:spPr>
          <a:xfrm xmlns:a="http://schemas.openxmlformats.org/drawingml/2006/main">
            <a:off x="533400" y="214312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00" b="1">
                <a:solidFill>
                  <a:srgbClr val="1C312B"/>
                </a:solidFill>
                <a:latin typeface="Avenir Next"/>
                <a:ea typeface="Avenir Next"/>
                <a:cs typeface="Avenir Next"/>
              </a:defRPr>
            </a:defPPr>
          </a:lstStyle>
          <a:p xmlns:a="http://schemas.openxmlformats.org/drawingml/2006/main">
            <a:pPr>
              <a:defRPr sz="2700" b="1">
                <a:solidFill>
                  <a:srgbClr val="1C312B"/>
                </a:solidFill>
                <a:latin typeface="Avenir Next"/>
                <a:ea typeface="Avenir Next"/>
                <a:cs typeface="Avenir Next"/>
              </a:defRPr>
            </a:pPr>
            <a:r>
              <a:rPr sz="2700" b="1">
                <a:solidFill>
                  <a:srgbClr val="1C312B"/>
                </a:solidFill>
                <a:latin typeface="Avenir Next"/>
                <a:ea typeface="Avenir Next"/>
                <a:cs typeface="Avenir Next"/>
              </a:rPr>
              <a:t>Would you prefer more furniture upholstery, boat upholstery or custom cushion projects?</a:t>
            </a:r>
          </a:p>
        </p:txBody>
      </p:sp>
      <p:sp>
        <p:nvSpPr>
          <p:cNvPr id="6" name="">
            <a:extLst xmlns:a="http://schemas.openxmlformats.org/drawingml/2006/main">
              <a:ext uri="{FF2B5EF4-FFF2-40B4-BE49-F238E27FC236}">
                <a16:creationId xmlns:a16="http://schemas.microsoft.com/office/drawing/2014/main" id="{7CB01ED2-4026-48E3-AEA6-80459B7BEC52}"/>
              </a:ext>
            </a:extLst>
          </p:cNvPr>
          <p:cNvSpPr>
            <a:spLocks xmlns:a="http://schemas.openxmlformats.org/drawingml/2006/main" noGrp="1"/>
          </p:cNvSpPr>
          <p:nvPr/>
        </p:nvSpPr>
        <p:spPr>
          <a:xfrm xmlns:a="http://schemas.openxmlformats.org/drawingml/2006/main">
            <a:off x="533400" y="3524250"/>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C312B"/>
                </a:solidFill>
                <a:latin typeface="Avenir Next"/>
                <a:ea typeface="Avenir Next"/>
                <a:cs typeface="Avenir Next"/>
              </a:defRPr>
            </a:defPPr>
          </a:lstStyle>
          <a:p xmlns:a="http://schemas.openxmlformats.org/drawingml/2006/main">
            <a:pPr>
              <a:defRPr sz="2175" b="1">
                <a:solidFill>
                  <a:srgbClr val="1C312B"/>
                </a:solidFill>
                <a:latin typeface="Avenir Next"/>
                <a:ea typeface="Avenir Next"/>
                <a:cs typeface="Avenir Next"/>
              </a:defRPr>
            </a:pPr>
            <a:r>
              <a:rPr sz="2175" b="1">
                <a:solidFill>
                  <a:srgbClr val="1C312B"/>
                </a:solidFill>
                <a:latin typeface="Avenir Next"/>
                <a:ea typeface="Avenir Next"/>
                <a:cs typeface="Avenir Next"/>
              </a:rPr>
              <a:t>A $500 starter-page option</a:t>
            </a:r>
          </a:p>
        </p:txBody>
      </p:sp>
      <p:sp>
        <p:nvSpPr>
          <p:cNvPr id="7" name="">
            <a:extLst xmlns:a="http://schemas.openxmlformats.org/drawingml/2006/main">
              <a:ext uri="{FF2B5EF4-FFF2-40B4-BE49-F238E27FC236}">
                <a16:creationId xmlns:a16="http://schemas.microsoft.com/office/drawing/2014/main" id="{F2AA072B-3D8B-46A4-B89F-66DC46C856F5}"/>
              </a:ext>
            </a:extLst>
          </p:cNvPr>
          <p:cNvSpPr>
            <a:spLocks xmlns:a="http://schemas.openxmlformats.org/drawingml/2006/main" noGrp="1"/>
          </p:cNvSpPr>
          <p:nvPr/>
        </p:nvSpPr>
        <p:spPr>
          <a:xfrm xmlns:a="http://schemas.openxmlformats.org/drawingml/2006/main">
            <a:off x="533400" y="4267200"/>
            <a:ext cx="5238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One responsive page, approved content and imagery, clear call/directions, and one revision. Hosting, domain, paid services and ongoing SEO quoted separately.</a:t>
            </a:r>
          </a:p>
        </p:txBody>
      </p:sp>
      <p:sp>
        <p:nvSpPr>
          <p:cNvPr id="8" name="">
            <a:extLst xmlns:a="http://schemas.openxmlformats.org/drawingml/2006/main">
              <a:ext uri="{FF2B5EF4-FFF2-40B4-BE49-F238E27FC236}">
                <a16:creationId xmlns:a16="http://schemas.microsoft.com/office/drawing/2014/main" id="{A671E854-1A78-4AF8-AD71-E95A7CDEA08A}"/>
              </a:ext>
            </a:extLst>
          </p:cNvPr>
          <p:cNvSpPr>
            <a:spLocks xmlns:a="http://schemas.openxmlformats.org/drawingml/2006/main" noGrp="1"/>
          </p:cNvSpPr>
          <p:nvPr/>
        </p:nvSpPr>
        <p:spPr>
          <a:xfrm xmlns:a="http://schemas.openxmlformats.org/drawingml/2006/main">
            <a:off x="7048500" y="3524250"/>
            <a:ext cx="447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C312B"/>
                </a:solidFill>
                <a:latin typeface="Avenir Next"/>
                <a:ea typeface="Avenir Next"/>
                <a:cs typeface="Avenir Next"/>
              </a:defRPr>
            </a:defPPr>
          </a:lstStyle>
          <a:p xmlns:a="http://schemas.openxmlformats.org/drawingml/2006/main">
            <a:pPr>
              <a:defRPr sz="2100" b="1">
                <a:solidFill>
                  <a:srgbClr val="1C312B"/>
                </a:solidFill>
                <a:latin typeface="Avenir Next"/>
                <a:ea typeface="Avenir Next"/>
                <a:cs typeface="Avenir Next"/>
              </a:defRPr>
            </a:pPr>
            <a:r>
              <a:rPr sz="2100" b="1">
                <a:solidFill>
                  <a:srgbClr val="1C312B"/>
                </a:solidFill>
                <a:latin typeface="Avenir Next"/>
                <a:ea typeface="Avenir Next"/>
                <a:cs typeface="Avenir Next"/>
              </a:rPr>
              <a:t>Relevant work to review</a:t>
            </a:r>
          </a:p>
        </p:txBody>
      </p:sp>
      <p:sp>
        <p:nvSpPr>
          <p:cNvPr id="9" name="">
            <a:extLst xmlns:a="http://schemas.openxmlformats.org/drawingml/2006/main">
              <a:ext uri="{FF2B5EF4-FFF2-40B4-BE49-F238E27FC236}">
                <a16:creationId xmlns:a16="http://schemas.microsoft.com/office/drawing/2014/main" id="{B2551C38-2923-4525-83FB-82C244E4DE3B}"/>
              </a:ext>
            </a:extLst>
          </p:cNvPr>
          <p:cNvSpPr>
            <a:spLocks xmlns:a="http://schemas.openxmlformats.org/drawingml/2006/main" noGrp="1"/>
          </p:cNvSpPr>
          <p:nvPr/>
        </p:nvSpPr>
        <p:spPr>
          <a:xfrm xmlns:a="http://schemas.openxmlformats.org/drawingml/2006/main">
            <a:off x="7048500" y="4143375"/>
            <a:ext cx="4476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42927"/>
                </a:solidFill>
                <a:latin typeface="Avenir Next"/>
                <a:ea typeface="Avenir Next"/>
                <a:cs typeface="Avenir Next"/>
              </a:defRPr>
            </a:defPPr>
          </a:lstStyle>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 East</a:t>
            </a:r>
          </a:p>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builderseastfl.com</a:t>
            </a:r>
          </a:p>
        </p:txBody>
      </p:sp>
      <p:sp>
        <p:nvSpPr>
          <p:cNvPr id="10" name="">
            <a:extLst xmlns:a="http://schemas.openxmlformats.org/drawingml/2006/main">
              <a:ext uri="{FF2B5EF4-FFF2-40B4-BE49-F238E27FC236}">
                <a16:creationId xmlns:a16="http://schemas.microsoft.com/office/drawing/2014/main" id="{6CB58972-DC2F-4960-A7F8-C7001B7DB2B5}"/>
              </a:ext>
            </a:extLst>
          </p:cNvPr>
          <p:cNvSpPr>
            <a:spLocks xmlns:a="http://schemas.openxmlformats.org/drawingml/2006/main" noGrp="1"/>
          </p:cNvSpPr>
          <p:nvPr/>
        </p:nvSpPr>
        <p:spPr>
          <a:xfrm xmlns:a="http://schemas.openxmlformats.org/drawingml/2006/main">
            <a:off x="7048500" y="5105400"/>
            <a:ext cx="4476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242927"/>
                </a:solidFill>
                <a:latin typeface="Avenir Next"/>
                <a:ea typeface="Avenir Next"/>
                <a:cs typeface="Avenir Next"/>
              </a:defRPr>
            </a:defPPr>
          </a:lstStyle>
          <a:p xmlns:a="http://schemas.openxmlformats.org/drawingml/2006/main">
            <a:pPr>
              <a:defRPr sz="1650" b="0">
                <a:solidFill>
                  <a:srgbClr val="242927"/>
                </a:solidFill>
                <a:latin typeface="Avenir Next"/>
                <a:ea typeface="Avenir Next"/>
                <a:cs typeface="Avenir Next"/>
              </a:defRPr>
            </a:pPr>
            <a:r>
              <a:rPr sz="1650" b="0">
                <a:solidFill>
                  <a:srgbClr val="242927"/>
                </a:solidFill>
                <a:latin typeface="Avenir Next"/>
                <a:ea typeface="Avenir Next"/>
                <a:cs typeface="Avenir Next"/>
              </a:rPr>
              <a:t>Ravi’s web-development portfolio. SEO outcomes are separate and must be supported by their own evidence.</a:t>
            </a:r>
          </a:p>
        </p:txBody>
      </p:sp>
    </p:spTree>
    <p:extLst>
      <p:ext uri="{BB962C8B-B14F-4D97-AF65-F5344CB8AC3E}">
        <p14:creationId xmlns:p14="http://schemas.microsoft.com/office/powerpoint/2010/main" val="8802030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2026-10-17T09:20:28.7110000Z</dcterms:created>
  <dcterms:modified xsi:type="dcterms:W3CDTF">2026-10-17T09:20:28.7110000Z</dcterms:modified>
</coreProperties>
</file>