
<file path=[Content_Types].xml><?xml version="1.0" encoding="utf-8"?>
<Types xmlns="http://schemas.openxmlformats.org/package/2006/content-types">
  <Default Extension="xml" ContentType="application/vnd.openxmlformats-package.core-properties+xml"/>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0411ef5b915a47d3" /><Relationship Type="http://schemas.openxmlformats.org/officeDocument/2006/relationships/extended-properties" Target="/docProps/app.xml" Id="R29513a42ac12452f" /><Relationship Type="http://schemas.openxmlformats.org/officeDocument/2006/relationships/officeDocument" Target="/ppt/presentation.xml" Id="Rde3dad108ca947ce" /></Relationships>
</file>

<file path=ppt/presentation.xml><?xml version="1.0" encoding="utf-8"?>
<p:presentation xmlns:p="http://schemas.openxmlformats.org/presentationml/2006/main">
  <p:sldMasterIdLst>
    <p:sldMasterId xmlns:r="http://schemas.openxmlformats.org/officeDocument/2006/relationships" id="2147483648" r:id="R6e0e9a5c32a9487c"/>
  </p:sldMasterIdLst>
  <p:notesMasterIdLst>
    <p:notesMasterId xmlns:r="http://schemas.openxmlformats.org/officeDocument/2006/relationships" r:id="Radc616ce64684f43"/>
  </p:notesMasterIdLst>
  <p:sldIdLst>
    <p:sldId xmlns:r="http://schemas.openxmlformats.org/officeDocument/2006/relationships" id="256" r:id="R212042a8502241a7"/>
    <p:sldId xmlns:r="http://schemas.openxmlformats.org/officeDocument/2006/relationships" id="257" r:id="Rbea68c79990a4bdf"/>
    <p:sldId xmlns:r="http://schemas.openxmlformats.org/officeDocument/2006/relationships" id="258" r:id="R8a4a48523ff546d9"/>
    <p:sldId xmlns:r="http://schemas.openxmlformats.org/officeDocument/2006/relationships" id="259" r:id="Rc6ec5f51dea1409c"/>
    <p:sldId xmlns:r="http://schemas.openxmlformats.org/officeDocument/2006/relationships" id="260" r:id="R6fcc515124fd4d52"/>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1bb4ee2b68484e11" /><Relationship Type="http://schemas.openxmlformats.org/officeDocument/2006/relationships/slideMaster" Target="/ppt/slideMasters/slideMaster1.xml" Id="R6e0e9a5c32a9487c" /><Relationship Type="http://schemas.openxmlformats.org/officeDocument/2006/relationships/notesMaster" Target="/ppt/notesMasters/notesMaster1.xml" Id="Radc616ce64684f43" /><Relationship Type="http://schemas.openxmlformats.org/officeDocument/2006/relationships/presProps" Target="/ppt/presProps.xml" Id="R56d4f3c035904a3a" /><Relationship Type="http://schemas.openxmlformats.org/officeDocument/2006/relationships/tableStyles" Target="/ppt/tableStyles.xml" Id="R18132cbcde9c4895" /><Relationship Type="http://schemas.openxmlformats.org/officeDocument/2006/relationships/slide" Target="/ppt/slides/slide1.xml" Id="R212042a8502241a7" /><Relationship Type="http://schemas.openxmlformats.org/officeDocument/2006/relationships/slide" Target="/ppt/slides/slide2.xml" Id="Rbea68c79990a4bdf" /><Relationship Type="http://schemas.openxmlformats.org/officeDocument/2006/relationships/slide" Target="/ppt/slides/slide3.xml" Id="R8a4a48523ff546d9" /><Relationship Type="http://schemas.openxmlformats.org/officeDocument/2006/relationships/slide" Target="/ppt/slides/slide4.xml" Id="Rc6ec5f51dea1409c" /><Relationship Type="http://schemas.openxmlformats.org/officeDocument/2006/relationships/slide" Target="/ppt/slides/slide5.xml" Id="R6fcc515124fd4d52"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9bd9ea465e34a1c"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448f410d45ba448c" /><Relationship Type="http://schemas.openxmlformats.org/officeDocument/2006/relationships/notesMaster" Target="/ppt/notesMasters/notesMaster1.xml" Id="R813224a70e514655" /></Relationships>
</file>

<file path=ppt/notesSlides/_rels/notesSlide2.xml.rels>&#65279;<?xml version="1.0" encoding="utf-8"?><Relationships xmlns="http://schemas.openxmlformats.org/package/2006/relationships"><Relationship Type="http://schemas.openxmlformats.org/officeDocument/2006/relationships/slide" Target="/ppt/slides/slide2.xml" Id="R06309a21ea514fa1" /><Relationship Type="http://schemas.openxmlformats.org/officeDocument/2006/relationships/notesMaster" Target="/ppt/notesMasters/notesMaster1.xml" Id="Rd2b7ad8123fa40f9" /></Relationships>
</file>

<file path=ppt/notesSlides/_rels/notesSlide3.xml.rels>&#65279;<?xml version="1.0" encoding="utf-8"?><Relationships xmlns="http://schemas.openxmlformats.org/package/2006/relationships"><Relationship Type="http://schemas.openxmlformats.org/officeDocument/2006/relationships/slide" Target="/ppt/slides/slide3.xml" Id="Re33d20f6667944c6" /><Relationship Type="http://schemas.openxmlformats.org/officeDocument/2006/relationships/notesMaster" Target="/ppt/notesMasters/notesMaster1.xml" Id="R2dd27ee7b7ad439b" /></Relationships>
</file>

<file path=ppt/notesSlides/_rels/notesSlide4.xml.rels>&#65279;<?xml version="1.0" encoding="utf-8"?><Relationships xmlns="http://schemas.openxmlformats.org/package/2006/relationships"><Relationship Type="http://schemas.openxmlformats.org/officeDocument/2006/relationships/slide" Target="/ppt/slides/slide4.xml" Id="Rd983849c7fb442fd" /><Relationship Type="http://schemas.openxmlformats.org/officeDocument/2006/relationships/notesMaster" Target="/ppt/notesMasters/notesMaster1.xml" Id="R4c1d5f8e6424472f" /></Relationships>
</file>

<file path=ppt/notesSlides/_rels/notesSlide5.xml.rels>&#65279;<?xml version="1.0" encoding="utf-8"?><Relationships xmlns="http://schemas.openxmlformats.org/package/2006/relationships"><Relationship Type="http://schemas.openxmlformats.org/officeDocument/2006/relationships/slide" Target="/ppt/slides/slide5.xml" Id="R61cda09dfa894a08" /><Relationship Type="http://schemas.openxmlformats.org/officeDocument/2006/relationships/notesMaster" Target="/ppt/notesMasters/notesMaster1.xml" Id="R6d940854697a4de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Observed website screenshot captured October17,2026. https://www.shoerepairbocaraton.com/</a:t>
            </a:r>
          </a:p>
          <a:p xmlns:a="http://schemas.openxmlformats.org/drawingml/2006/main">
            <a:r>
              <a:t>https://www.shoerepairbocaraton.com/contact-us.html</a:t>
            </a:r>
          </a:p>
          <a:p xmlns:a="http://schemas.openxmlformats.org/drawingml/2006/main">
            <a:r>
              <a:t>The contact page includes a long list of unrelated state and city links after the shop’s contact details.</a:t>
            </a:r>
          </a:p>
          <a:p xmlns:a="http://schemas.openxmlformats.org/drawingml/2006/main">
            <a:r>
              <a:t>No form or conversion failure claimed. Existing SEO and marketing vendor unknown. Sources: https://www.shoerepairbocaraton.com/</a:t>
            </a:r>
          </a:p>
          <a:p xmlns:a="http://schemas.openxmlformats.org/drawingml/2006/main">
            <a:r>
              <a:t>https://www.shoerepairbocaraton.com/contact-us.html</a:t>
            </a:r>
          </a:p>
          <a:p xmlns:a="http://schemas.openxmlformats.org/drawingml/2006/main">
            <a:r>
              <a:t>https://www.loc8nearme.com/florida/boca-raton/cove-shoe-repair-boca-raton/5033588/</a:t>
            </a:r>
          </a:p>
          <a:p xmlns:a="http://schemas.openxmlformats.org/drawingml/2006/main">
            <a:r>
              <a:t>https://boca.guide/item/shoe-luggage-repair-of-boca/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Independent private homepage concept. Not a complete production website. Forms neither send nor store data. Source assets: https://www.shoerepairbocaraton.com/. No client endorsement implied. Local demo folder: cove-shoe-repair. Opportunity: Give local customers a clearer repair-and-drop-off page, with approved before-and-after work and a direct contact action.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Ahrefs Site Explorer organic keywords: target www.shoerepairbocaraton.com, US, date2026-10-17, limit5, orderbest_positionasc. Sample and dated rows stored in ahrefs.json. Ahrefs reports position 4 for “jimmys shoe repair” and 9 for “shoe repair delray beach fl” in September checks; the strongest result is a differently named query, so relevance and Boca-specific visibility need validation.</a:t>
            </a:r>
          </a:p>
          <a:p xmlns:a="http://schemas.openxmlformats.org/drawingml/2006/main">
            <a:r>
              <a:t>Keyword ideas are hypotheses, not verified demand or measured ranks. Map/AI visibility not measured. No improvement guarantee.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 https://reputableseomarketing.com/ , CaseStudy1, accessedOctober17,2026. Published agency self-report, not independently audited. Anonymous client; no verified calendar dates. Numbers:1 and28 website inquiries per month after6months. Separate social15leads not included. Do not imply solely SEO attribution, own Ravi result, guaranteed prospect result or client identity. Confirm approved current evidence with Danny before using as a verified partner case. Draft request is included in pack. Ravi website portfolio: https://www.builderseastfl.com/ — design/build proof, no validated SEO lift claimed.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Your repair range deserves a clearer local landing page. I have an idea for making the next step easier for someone with a shoe or bag to repair.</a:t>
            </a:r>
          </a:p>
          <a:p xmlns:a="http://schemas.openxmlformats.org/drawingml/2006/main">
            <a:r>
              <a:t>Would more local drop-offs or premium handbag repairs be more useful to you?</a:t>
            </a:r>
          </a:p>
          <a:p xmlns:a="http://schemas.openxmlformats.org/drawingml/2006/main">
            <a:r>
              <a:t>Give local customers a clearer repair-and-drop-off page, with approved before-and-after work and a direct contact action.</a:t>
            </a:r>
          </a:p>
          <a:p xmlns:a="http://schemas.openxmlformats.org/drawingml/2006/main">
            <a:r>
              <a:t>Proposed $500 scope is seller offer, not buyer budget or consent. No promises of leads or rankings. Build only after agreement and approval of business details. SEO decision: estimate contribution per job, close rate, capacity and acceptable acquisition cost; gross revenue is not profit. Public portfolio https://www.builderseastfl.com/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c431b95eff2438e"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e1c875ac9448493a"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1121a827bea14c77"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22162ed4ace54fa7"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f0015bcee7214d9f"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5cc6d0e5921c469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3AD798A-A099-49CD-A22E-C2AA88208AFD}"/>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3B41ADA5-4C36-47E3-8965-D6802704B90F}"/>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527114C0-40FF-4F0A-B519-E84CD8873B7F}"/>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7563EB7F-D301-4F1D-B5FF-3051196BA10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3E1CABAA-D094-4BBF-B647-FD09ECE8420B}"/>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075C76D0-9F54-41C6-9506-21E355CBA935}"/>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4B5A351-3D80-4E94-9BB6-561D0E9C64C6}"/>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C82814EE-21C5-44E6-8B1D-02F4D30037FE}"/>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2777EBE6-B020-4946-8208-8B43A58E83E0}"/>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nSpc>
                <a:spcPct val="110000"/>
              </a:lnSpc>
              <a:spcBef>
                <a:spcPts val="0"/>
              </a:spcBef>
              <a:spcAft>
                <a:spcPts val="0"/>
              </a:spcAft>
              <a:buNone/>
            </a:lvl1pPr>
            <a:lvl2pPr marL="0" indent="0">
              <a:lnSpc>
                <a:spcPct val="110000"/>
              </a:lnSpc>
              <a:spcBef>
                <a:spcPts val="0"/>
              </a:spcBef>
              <a:spcAft>
                <a:spcPts val="0"/>
              </a:spcAft>
              <a:buNone/>
            </a:lvl2pPr>
            <a:lvl3pPr marL="0" indent="0">
              <a:lnSpc>
                <a:spcPct val="110000"/>
              </a:lnSpc>
              <a:spcBef>
                <a:spcPts val="0"/>
              </a:spcBef>
              <a:spcAft>
                <a:spcPts val="0"/>
              </a:spcAft>
              <a:buNone/>
            </a:lvl3pPr>
            <a:lvl4pPr marL="0" indent="0">
              <a:lnSpc>
                <a:spcPct val="110000"/>
              </a:lnSpc>
              <a:spcBef>
                <a:spcPts val="0"/>
              </a:spcBef>
              <a:spcAft>
                <a:spcPts val="0"/>
              </a:spcAft>
              <a:buNone/>
            </a:lvl4pPr>
            <a:lvl5pPr marL="0" indent="0">
              <a:lnSpc>
                <a:spcPct val="110000"/>
              </a:lnSpc>
              <a:spcBef>
                <a:spcPts val="0"/>
              </a:spcBef>
              <a:spcAft>
                <a:spcPts val="0"/>
              </a:spcAft>
              <a:buNone/>
            </a:lvl5pPr>
            <a:lvl6pPr marL="0" indent="0">
              <a:lnSpc>
                <a:spcPct val="110000"/>
              </a:lnSpc>
              <a:spcBef>
                <a:spcPts val="0"/>
              </a:spcBef>
              <a:spcAft>
                <a:spcPts val="0"/>
              </a:spcAft>
              <a:buNone/>
            </a:lvl6pPr>
            <a:lvl7pPr marL="0" indent="0">
              <a:lnSpc>
                <a:spcPct val="110000"/>
              </a:lnSpc>
              <a:spcBef>
                <a:spcPts val="0"/>
              </a:spcBef>
              <a:spcAft>
                <a:spcPts val="0"/>
              </a:spcAft>
              <a:buNone/>
            </a:lvl7pPr>
            <a:lvl8pPr marL="0" indent="0">
              <a:lnSpc>
                <a:spcPct val="110000"/>
              </a:lnSpc>
              <a:spcBef>
                <a:spcPts val="0"/>
              </a:spcBef>
              <a:spcAft>
                <a:spcPts val="0"/>
              </a:spcAft>
              <a:buNone/>
            </a:lvl8pPr>
            <a:lvl9pPr marL="0" indent="0">
              <a:lnSpc>
                <a:spcPct val="110000"/>
              </a:lnSpc>
              <a:spcBef>
                <a:spcPts val="0"/>
              </a:spcBef>
              <a:spcAft>
                <a:spcPts val="0"/>
              </a:spcAft>
              <a:buNone/>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14D927B-72FF-442A-B4D6-A16558D949F2}"/>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nSpc>
                <a:spcPct val="110000"/>
              </a:lnSpc>
              <a:spcBef>
                <a:spcPts val="0"/>
              </a:spcBef>
              <a:spcAft>
                <a:spcPts val="1200"/>
              </a:spcAft>
              <a:buChar char="•"/>
            </a:lvl1pPr>
            <a:lvl2pPr marL="533400" indent="-228600">
              <a:lnSpc>
                <a:spcPct val="110000"/>
              </a:lnSpc>
              <a:spcBef>
                <a:spcPts val="0"/>
              </a:spcBef>
              <a:spcAft>
                <a:spcPts val="1200"/>
              </a:spcAft>
              <a:buChar char="•"/>
            </a:lvl2pPr>
            <a:lvl3pPr marL="838200" indent="-228600">
              <a:lnSpc>
                <a:spcPct val="110000"/>
              </a:lnSpc>
              <a:spcBef>
                <a:spcPts val="0"/>
              </a:spcBef>
              <a:spcAft>
                <a:spcPts val="1200"/>
              </a:spcAft>
              <a:buChar char="•"/>
            </a:lvl3pPr>
            <a:lvl4pPr marL="1143000" indent="-228600">
              <a:lnSpc>
                <a:spcPct val="110000"/>
              </a:lnSpc>
              <a:spcBef>
                <a:spcPts val="0"/>
              </a:spcBef>
              <a:spcAft>
                <a:spcPts val="1200"/>
              </a:spcAft>
              <a:buChar char="•"/>
            </a:lvl4pPr>
            <a:lvl5pPr marL="1447800" indent="-228600">
              <a:lnSpc>
                <a:spcPct val="110000"/>
              </a:lnSpc>
              <a:spcBef>
                <a:spcPts val="0"/>
              </a:spcBef>
              <a:spcAft>
                <a:spcPts val="1200"/>
              </a:spcAft>
              <a:buChar char="•"/>
            </a:lvl5pPr>
            <a:lvl6pPr marL="1752600" indent="-228600">
              <a:lnSpc>
                <a:spcPct val="110000"/>
              </a:lnSpc>
              <a:spcBef>
                <a:spcPts val="0"/>
              </a:spcBef>
              <a:spcAft>
                <a:spcPts val="1200"/>
              </a:spcAft>
              <a:buChar char="•"/>
            </a:lvl6pPr>
            <a:lvl7pPr marL="2057400" indent="-228600">
              <a:lnSpc>
                <a:spcPct val="110000"/>
              </a:lnSpc>
              <a:spcBef>
                <a:spcPts val="0"/>
              </a:spcBef>
              <a:spcAft>
                <a:spcPts val="1200"/>
              </a:spcAft>
              <a:buChar char="•"/>
            </a:lvl7pPr>
            <a:lvl8pPr marL="2362200" indent="-228600">
              <a:lnSpc>
                <a:spcPct val="110000"/>
              </a:lnSpc>
              <a:spcBef>
                <a:spcPts val="0"/>
              </a:spcBef>
              <a:spcAft>
                <a:spcPts val="1200"/>
              </a:spcAft>
              <a:buChar char="•"/>
            </a:lvl8pPr>
            <a:lvl9pPr marL="2667000" indent="-228600">
              <a:lnSpc>
                <a:spcPct val="110000"/>
              </a:lnSpc>
              <a:spcBef>
                <a:spcPts val="0"/>
              </a:spcBef>
              <a:spcAft>
                <a:spcPts val="1200"/>
              </a:spcAft>
              <a:buChar cha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ef94e07744fa4f78" /><Relationship Type="http://schemas.openxmlformats.org/officeDocument/2006/relationships/slideLayout" Target="/ppt/slideLayouts/slideLayout1.xml" Id="R98327b4b8da6475d" /><Relationship Type="http://schemas.openxmlformats.org/officeDocument/2006/relationships/slideLayout" Target="/ppt/slideLayouts/slideLayout2.xml" Id="Rb24959034fd04bfe" /><Relationship Type="http://schemas.openxmlformats.org/officeDocument/2006/relationships/slideLayout" Target="/ppt/slideLayouts/slideLayout3.xml" Id="Ra5691443b0c9454f" /><Relationship Type="http://schemas.openxmlformats.org/officeDocument/2006/relationships/slideLayout" Target="/ppt/slideLayouts/slideLayout4.xml" Id="Rc2242c61098246e6" /><Relationship Type="http://schemas.openxmlformats.org/officeDocument/2006/relationships/slideLayout" Target="/ppt/slideLayouts/slideLayout5.xml" Id="R2989e1d62249407c" /><Relationship Type="http://schemas.openxmlformats.org/officeDocument/2006/relationships/slideLayout" Target="/ppt/slideLayouts/slideLayout6.xml" Id="R13cddcef98d74b99"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8327b4b8da6475d"/>
    <p:sldLayoutId xmlns:r="http://schemas.openxmlformats.org/officeDocument/2006/relationships" id="2147483650" r:id="Rb24959034fd04bfe"/>
    <p:sldLayoutId xmlns:r="http://schemas.openxmlformats.org/officeDocument/2006/relationships" id="2147483651" r:id="Ra5691443b0c9454f"/>
    <p:sldLayoutId xmlns:r="http://schemas.openxmlformats.org/officeDocument/2006/relationships" id="2147483652" r:id="Rc2242c61098246e6"/>
    <p:sldLayoutId xmlns:r="http://schemas.openxmlformats.org/officeDocument/2006/relationships" id="2147483653" r:id="R2989e1d62249407c"/>
    <p:sldLayoutId xmlns:r="http://schemas.openxmlformats.org/officeDocument/2006/relationships" id="2147483654" r:id="R13cddcef98d74b99"/>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a4a46e7cbba843e2" /><Relationship Type="http://schemas.openxmlformats.org/officeDocument/2006/relationships/image" Target="/ppt/media/image.jpeg" Id="R9aa0b338da744e39" /><Relationship Type="http://schemas.openxmlformats.org/officeDocument/2006/relationships/notesSlide" Target="/ppt/notesSlides/notesSlide1.xml" Id="R10cfec86ab3f4080"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268d22362fc14ec3" /><Relationship Type="http://schemas.openxmlformats.org/officeDocument/2006/relationships/image" Target="/ppt/media/image2.jpeg" Id="Rcc21a0f5931d403d" /><Relationship Type="http://schemas.openxmlformats.org/officeDocument/2006/relationships/notesSlide" Target="/ppt/notesSlides/notesSlide2.xml" Id="R47e6340dae0b48a9"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37b895b5c80479e" /><Relationship Type="http://schemas.openxmlformats.org/officeDocument/2006/relationships/notesSlide" Target="/ppt/notesSlides/notesSlide3.xml" Id="Recd9d8a1f93d4b85"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192af9252d2f4add" /><Relationship Type="http://schemas.openxmlformats.org/officeDocument/2006/relationships/chart" Target="/ppt/slides/charts/chart1.xml" Id="R3b834f29a6904cc7" /><Relationship Type="http://schemas.openxmlformats.org/officeDocument/2006/relationships/notesSlide" Target="/ppt/notesSlides/notesSlide4.xml" Id="R70c6d1f9ada34dc1"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b1915e6e215342b6" /><Relationship Type="http://schemas.openxmlformats.org/officeDocument/2006/relationships/notesSlide" Target="/ppt/notesSlides/notesSlide5.xml" Id="Ra8a19ac2f5c04557"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chart1.xml><?xml version="1.0" encoding="utf-8"?>
<c:chartSpace xmlns:c="http://schemas.openxmlformats.org/drawingml/2006/chart" xmlns:r="http://schemas.openxmlformats.org/officeDocument/2006/relationships">
  <c:lang val="en-US"/>
  <c:chart>
    <c:plotArea>
      <c:barChart>
        <c:barDir val="col"/>
        <c:varyColors val="0"/>
        <c:ser>
          <c:idx val="0"/>
          <c:order val="0"/>
          <c:tx>
            <c:v>Agency-reported inquiries</c:v>
          </c:tx>
          <c:spPr>
            <a:solidFill xmlns:a="http://schemas.openxmlformats.org/drawingml/2006/main">
              <a:srgbClr val="2D6556"/>
            </a:solidFill>
          </c:spPr>
          <c:invertIfNegative val="0"/>
          <c:cat>
            <c:strRef>
              <c:f>'Chart Data'!$A$2:$A$3</c:f>
              <c:strCache>
                <c:ptCount val="2"/>
                <c:pt idx="0">
                  <c:v>Starting point</c:v>
                </c:pt>
                <c:pt idx="1">
                  <c:v>After six months</c:v>
                </c:pt>
              </c:strCache>
            </c:strRef>
          </c:cat>
          <c:val>
            <c:numRef>
              <c:f>'Chart Data'!$B$2:$B$3</c:f>
              <c:numCache>
                <c:formatCode>General</c:formatCode>
                <c:ptCount val="2"/>
                <c:pt idx="0">
                  <c:v>1</c:v>
                </c:pt>
                <c:pt idx="1">
                  <c:v>28</c:v>
                </c:pt>
              </c:numCache>
            </c:numRef>
          </c:val>
        </c:ser>
        <c:dLbls>
          <c:txPr>
            <a:bodyPr xmlns:a="http://schemas.openxmlformats.org/drawingml/2006/main" anchorCtr="1"/>
            <a:lstStyle xmlns:a="http://schemas.openxmlformats.org/drawingml/2006/main"/>
            <a:p xmlns:a="http://schemas.openxmlformats.org/drawingml/2006/main">
              <a:pPr>
                <a:defRPr>
                  <a:latin typeface="Avenir Next"/>
                  <a:ea typeface="Avenir Next"/>
                  <a:cs typeface="Avenir Next"/>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72768"/>
      </c:catAx>
      <c:valAx>
        <c:axId val="48672768"/>
        <c:scaling>
          <c:orientation val="minMax"/>
        </c:scaling>
        <c:delete val="0"/>
        <c:axPos val="l"/>
        <c:majorGridlines>
          <c:spPr>
            <a:ln xmlns:a="http://schemas.openxmlformats.org/drawingml/2006/main" w="9525">
              <a:solidFill>
                <a:srgbClr val="D9DDD5"/>
              </a:solidFill>
              <a:prstDash val="solid"/>
            </a:ln>
          </c:spPr>
        </c:majorGridlines>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venir Next"/>
                <a:ea typeface="Avenir Next"/>
                <a:cs typeface="Avenir Next"/>
              </a:defRPr>
            </a:pPr>
          </a:p>
        </c:txPr>
        <c:crossAx val="48650112"/>
        <c:crossBetween val="between"/>
      </c:valAx>
    </c:plotArea>
    <c:plotVisOnly val="1"/>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9" name="">
            <a:extLst xmlns:a="http://schemas.openxmlformats.org/drawingml/2006/main">
              <a:ext uri="{FF2B5EF4-FFF2-40B4-BE49-F238E27FC236}">
                <a16:creationId xmlns:a16="http://schemas.microsoft.com/office/drawing/2014/main" id="{A0D3A2E1-4D70-4259-B414-53CBD1076680}"/>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SHOE &amp; LUGGAGE REPAIR OF BOCA · WEBSITE CONVERSATION</a:t>
            </a:r>
          </a:p>
        </p:txBody>
      </p:sp>
      <p:sp>
        <p:nvSpPr>
          <p:cNvPr id="2" name="">
            <a:extLst xmlns:a="http://schemas.openxmlformats.org/drawingml/2006/main">
              <a:ext uri="{FF2B5EF4-FFF2-40B4-BE49-F238E27FC236}">
                <a16:creationId xmlns:a16="http://schemas.microsoft.com/office/drawing/2014/main" id="{6BC4B59D-6F17-42A3-AB57-EE629CE22C2B}"/>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clearer path from interest to inquiry</a:t>
            </a:r>
          </a:p>
        </p:txBody>
      </p:sp>
      <p:sp>
        <p:nvSpPr>
          <p:cNvPr id="3" name="">
            <a:extLst xmlns:a="http://schemas.openxmlformats.org/drawingml/2006/main">
              <a:ext uri="{FF2B5EF4-FFF2-40B4-BE49-F238E27FC236}">
                <a16:creationId xmlns:a16="http://schemas.microsoft.com/office/drawing/2014/main" id="{44341B42-66ED-4543-A02F-28188AD179B7}"/>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B3D1A369-CEA1-44D6-BC69-99F571F98EE0}"/>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01</a:t>
            </a:r>
          </a:p>
        </p:txBody>
      </p:sp>
      <p:pic>
        <p:nvPicPr>
          <p:cNvPr id="5" name="">
            <a:extLst xmlns:a="http://schemas.openxmlformats.org/drawingml/2006/main">
              <a:ext uri="{FF2B5EF4-FFF2-40B4-BE49-F238E27FC236}">
                <a16:creationId xmlns:a16="http://schemas.microsoft.com/office/drawing/2014/main" id="{7E913EDD-2BB3-45D0-893C-0EBBF1CDF7B2}"/>
              </a:ext>
            </a:extLst>
          </p:cNvPr>
          <p:cNvPicPr>
            <a:picLocks xmlns:a="http://schemas.openxmlformats.org/drawingml/2006/main" noChangeAspect="1"/>
          </p:cNvPicPr>
          <p:nvPr/>
        </p:nvPicPr>
        <p:blipFill>
          <a:blip xmlns:r="http://schemas.openxmlformats.org/officeDocument/2006/relationships" xmlns:a="http://schemas.openxmlformats.org/drawingml/2006/main" r:embed="R9aa0b338da744e39"/>
          <a:stretch xmlns:a="http://schemas.openxmlformats.org/drawingml/2006/main"/>
        </p:blipFill>
        <p:spPr>
          <a:xfrm xmlns:a="http://schemas.openxmlformats.org/drawingml/2006/main">
            <a:off x="533400" y="2076450"/>
            <a:ext cx="6858000" cy="3867150"/>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B5D1EF0B-D018-41C9-9D12-54C31994D5EE}"/>
              </a:ext>
            </a:extLst>
          </p:cNvPr>
          <p:cNvSpPr>
            <a:spLocks xmlns:a="http://schemas.openxmlformats.org/drawingml/2006/main" noGrp="1"/>
          </p:cNvSpPr>
          <p:nvPr/>
        </p:nvSpPr>
        <p:spPr>
          <a:xfrm xmlns:a="http://schemas.openxmlformats.org/drawingml/2006/main">
            <a:off x="7810500" y="2143125"/>
            <a:ext cx="3619500" cy="361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What I noticed</a:t>
            </a:r>
          </a:p>
        </p:txBody>
      </p:sp>
      <p:sp>
        <p:nvSpPr>
          <p:cNvPr id="7" name="">
            <a:extLst xmlns:a="http://schemas.openxmlformats.org/drawingml/2006/main">
              <a:ext uri="{FF2B5EF4-FFF2-40B4-BE49-F238E27FC236}">
                <a16:creationId xmlns:a16="http://schemas.microsoft.com/office/drawing/2014/main" id="{AC9EFFAC-E071-412F-8ACF-5255D84890BB}"/>
              </a:ext>
            </a:extLst>
          </p:cNvPr>
          <p:cNvSpPr>
            <a:spLocks xmlns:a="http://schemas.openxmlformats.org/drawingml/2006/main" noGrp="1"/>
          </p:cNvSpPr>
          <p:nvPr/>
        </p:nvSpPr>
        <p:spPr>
          <a:xfrm xmlns:a="http://schemas.openxmlformats.org/drawingml/2006/main">
            <a:off x="7810500" y="2667000"/>
            <a:ext cx="3619500" cy="2667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The narrow page and long navigation compete with the repair story. Make the work, service categories and drop-off details easier to scan.</a:t>
            </a:r>
          </a:p>
        </p:txBody>
      </p:sp>
      <p:sp>
        <p:nvSpPr>
          <p:cNvPr id="8" name="">
            <a:extLst xmlns:a="http://schemas.openxmlformats.org/drawingml/2006/main">
              <a:ext uri="{FF2B5EF4-FFF2-40B4-BE49-F238E27FC236}">
                <a16:creationId xmlns:a16="http://schemas.microsoft.com/office/drawing/2014/main" id="{B4B4F66F-E27F-406C-9F02-82CE3FA67F14}"/>
              </a:ext>
            </a:extLst>
          </p:cNvPr>
          <p:cNvSpPr>
            <a:spLocks xmlns:a="http://schemas.openxmlformats.org/drawingml/2006/main" noGrp="1"/>
          </p:cNvSpPr>
          <p:nvPr/>
        </p:nvSpPr>
        <p:spPr>
          <a:xfrm xmlns:a="http://schemas.openxmlformats.org/drawingml/2006/main">
            <a:off x="533400" y="6000750"/>
            <a:ext cx="6858000" cy="2476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Current website · desktop capture</a:t>
            </a:r>
          </a:p>
        </p:txBody>
      </p:sp>
    </p:spTree>
    <p:extLst>
      <p:ext uri="{BB962C8B-B14F-4D97-AF65-F5344CB8AC3E}">
        <p14:creationId xmlns:p14="http://schemas.microsoft.com/office/powerpoint/2010/main" val="2040980725"/>
      </p:ext>
    </p:extLst>
  </p:cSld>
</p:sld>
</file>

<file path=ppt/slides/slide2.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0" name="">
            <a:extLst xmlns:a="http://schemas.openxmlformats.org/drawingml/2006/main">
              <a:ext uri="{FF2B5EF4-FFF2-40B4-BE49-F238E27FC236}">
                <a16:creationId xmlns:a16="http://schemas.microsoft.com/office/drawing/2014/main" id="{5044A1EF-3935-4D63-BE40-DB4AA727026A}"/>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SHOE &amp; LUGGAGE REPAIR OF BOCA · PROPOSED DIRECTION</a:t>
            </a:r>
          </a:p>
        </p:txBody>
      </p:sp>
      <p:sp>
        <p:nvSpPr>
          <p:cNvPr id="2" name="">
            <a:extLst xmlns:a="http://schemas.openxmlformats.org/drawingml/2006/main">
              <a:ext uri="{FF2B5EF4-FFF2-40B4-BE49-F238E27FC236}">
                <a16:creationId xmlns:a16="http://schemas.microsoft.com/office/drawing/2014/main" id="{8C997735-494B-49B0-9C5D-14B5E10A5FDB}"/>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small concept, built around your business</a:t>
            </a:r>
          </a:p>
        </p:txBody>
      </p:sp>
      <p:sp>
        <p:nvSpPr>
          <p:cNvPr id="3" name="">
            <a:extLst xmlns:a="http://schemas.openxmlformats.org/drawingml/2006/main">
              <a:ext uri="{FF2B5EF4-FFF2-40B4-BE49-F238E27FC236}">
                <a16:creationId xmlns:a16="http://schemas.microsoft.com/office/drawing/2014/main" id="{1DEE51B6-0C49-48F2-9985-177E6B00A16E}"/>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ABB0E304-6BA0-4929-A33A-6A8B1F4CEF1A}"/>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02</a:t>
            </a:r>
          </a:p>
        </p:txBody>
      </p:sp>
      <p:pic>
        <p:nvPicPr>
          <p:cNvPr id="5" name="">
            <a:extLst xmlns:a="http://schemas.openxmlformats.org/drawingml/2006/main">
              <a:ext uri="{FF2B5EF4-FFF2-40B4-BE49-F238E27FC236}">
                <a16:creationId xmlns:a16="http://schemas.microsoft.com/office/drawing/2014/main" id="{7AB42AB4-97F2-408D-B36D-E6B8B7462FE1}"/>
              </a:ext>
            </a:extLst>
          </p:cNvPr>
          <p:cNvPicPr>
            <a:picLocks xmlns:a="http://schemas.openxmlformats.org/drawingml/2006/main" noChangeAspect="1"/>
          </p:cNvPicPr>
          <p:nvPr/>
        </p:nvPicPr>
        <p:blipFill>
          <a:blip xmlns:r="http://schemas.openxmlformats.org/officeDocument/2006/relationships" xmlns:a="http://schemas.openxmlformats.org/drawingml/2006/main" r:embed="Rcc21a0f5931d403d"/>
          <a:stretch xmlns:a="http://schemas.openxmlformats.org/drawingml/2006/main"/>
        </p:blipFill>
        <p:spPr>
          <a:xfrm xmlns:a="http://schemas.openxmlformats.org/drawingml/2006/main">
            <a:off x="2182416" y="1981200"/>
            <a:ext cx="2893219" cy="3857625"/>
          </a:xfrm>
          <a:prstGeom xmlns:a="http://schemas.openxmlformats.org/drawingml/2006/main" prst="rect">
            <a:avLst/>
          </a:prstGeom>
        </p:spPr>
      </p:pic>
      <p:sp>
        <p:nvSpPr>
          <p:cNvPr id="6" name="">
            <a:extLst xmlns:a="http://schemas.openxmlformats.org/drawingml/2006/main">
              <a:ext uri="{FF2B5EF4-FFF2-40B4-BE49-F238E27FC236}">
                <a16:creationId xmlns:a16="http://schemas.microsoft.com/office/drawing/2014/main" id="{0660CBFF-1FE2-471E-BEC7-E76872638383}"/>
              </a:ext>
            </a:extLst>
          </p:cNvPr>
          <p:cNvSpPr>
            <a:spLocks xmlns:a="http://schemas.openxmlformats.org/drawingml/2006/main" noGrp="1"/>
          </p:cNvSpPr>
          <p:nvPr/>
        </p:nvSpPr>
        <p:spPr>
          <a:xfrm xmlns:a="http://schemas.openxmlformats.org/drawingml/2006/main">
            <a:off x="7200900" y="2095500"/>
            <a:ext cx="4381500" cy="1352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Keep the things</a:t>
            </a:r>
          </a:p>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you love.</a:t>
            </a:r>
          </a:p>
        </p:txBody>
      </p:sp>
      <p:sp>
        <p:nvSpPr>
          <p:cNvPr id="7" name="">
            <a:extLst xmlns:a="http://schemas.openxmlformats.org/drawingml/2006/main">
              <a:ext uri="{FF2B5EF4-FFF2-40B4-BE49-F238E27FC236}">
                <a16:creationId xmlns:a16="http://schemas.microsoft.com/office/drawing/2014/main" id="{D0BA4450-EACA-4CC4-8E60-0A384D80CBC0}"/>
              </a:ext>
            </a:extLst>
          </p:cNvPr>
          <p:cNvSpPr>
            <a:spLocks xmlns:a="http://schemas.openxmlformats.org/drawingml/2006/main" noGrp="1"/>
          </p:cNvSpPr>
          <p:nvPr/>
        </p:nvSpPr>
        <p:spPr>
          <a:xfrm xmlns:a="http://schemas.openxmlformats.org/drawingml/2006/main">
            <a:off x="7200900" y="3667125"/>
            <a:ext cx="4333875" cy="1333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Shoes, handbags and luggage deserve another chapter. Bring your repair to our Boca Raton shop and talk through the possibilities.</a:t>
            </a:r>
          </a:p>
        </p:txBody>
      </p:sp>
      <p:sp>
        <p:nvSpPr>
          <p:cNvPr id="8" name="">
            <a:extLst xmlns:a="http://schemas.openxmlformats.org/drawingml/2006/main">
              <a:ext uri="{FF2B5EF4-FFF2-40B4-BE49-F238E27FC236}">
                <a16:creationId xmlns:a16="http://schemas.microsoft.com/office/drawing/2014/main" id="{59B66D4D-FDE9-4A42-8292-88B234056FAC}"/>
              </a:ext>
            </a:extLst>
          </p:cNvPr>
          <p:cNvSpPr>
            <a:spLocks xmlns:a="http://schemas.openxmlformats.org/drawingml/2006/main" noGrp="1"/>
          </p:cNvSpPr>
          <p:nvPr/>
        </p:nvSpPr>
        <p:spPr>
          <a:xfrm xmlns:a="http://schemas.openxmlformats.org/drawingml/2006/main">
            <a:off x="7200900" y="5286375"/>
            <a:ext cx="43815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Plan your drop-off →</a:t>
            </a:r>
          </a:p>
        </p:txBody>
      </p:sp>
      <p:sp>
        <p:nvSpPr>
          <p:cNvPr id="9" name="">
            <a:extLst xmlns:a="http://schemas.openxmlformats.org/drawingml/2006/main">
              <a:ext uri="{FF2B5EF4-FFF2-40B4-BE49-F238E27FC236}">
                <a16:creationId xmlns:a16="http://schemas.microsoft.com/office/drawing/2014/main" id="{B7BEAE77-862E-43FA-85D3-BBB57229A111}"/>
              </a:ext>
            </a:extLst>
          </p:cNvPr>
          <p:cNvSpPr>
            <a:spLocks xmlns:a="http://schemas.openxmlformats.org/drawingml/2006/main" noGrp="1"/>
          </p:cNvSpPr>
          <p:nvPr/>
        </p:nvSpPr>
        <p:spPr>
          <a:xfrm xmlns:a="http://schemas.openxmlformats.org/drawingml/2006/main">
            <a:off x="533400" y="5981700"/>
            <a:ext cx="11125200" cy="2952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0">
                <a:solidFill>
                  <a:srgbClr val="656B63"/>
                </a:solidFill>
                <a:latin typeface="Avenir Next"/>
                <a:ea typeface="Avenir Next"/>
                <a:cs typeface="Avenir Next"/>
              </a:defRPr>
            </a:defPPr>
          </a:lstStyle>
          <a:p xmlns:a="http://schemas.openxmlformats.org/drawingml/2006/main">
            <a:pPr>
              <a:defRPr sz="1350" b="0">
                <a:solidFill>
                  <a:srgbClr val="656B63"/>
                </a:solidFill>
                <a:latin typeface="Avenir Next"/>
                <a:ea typeface="Avenir Next"/>
                <a:cs typeface="Avenir Next"/>
              </a:defRPr>
            </a:pPr>
            <a:r>
              <a:rPr sz="1350" b="0">
                <a:solidFill>
                  <a:srgbClr val="656B63"/>
                </a:solidFill>
                <a:latin typeface="Avenir Next"/>
                <a:ea typeface="Avenir Next"/>
                <a:cs typeface="Avenir Next"/>
              </a:rPr>
              <a:t>Published business imagery + proposed copy · Open the interactive homepage concept from the pack</a:t>
            </a:r>
          </a:p>
        </p:txBody>
      </p:sp>
    </p:spTree>
    <p:extLst>
      <p:ext uri="{BB962C8B-B14F-4D97-AF65-F5344CB8AC3E}">
        <p14:creationId xmlns:p14="http://schemas.microsoft.com/office/powerpoint/2010/main" val="1376502335"/>
      </p:ext>
    </p:extLst>
  </p:cSld>
</p:sld>
</file>

<file path=ppt/slides/slide3.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5" name="">
            <a:extLst xmlns:a="http://schemas.openxmlformats.org/drawingml/2006/main">
              <a:ext uri="{FF2B5EF4-FFF2-40B4-BE49-F238E27FC236}">
                <a16:creationId xmlns:a16="http://schemas.microsoft.com/office/drawing/2014/main" id="{2C68986F-1E29-44BD-AB6C-CC63FEFA2957}"/>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SHOE &amp; LUGGAGE REPAIR OF BOCA · SEARCH DISCUSSION</a:t>
            </a:r>
          </a:p>
        </p:txBody>
      </p:sp>
      <p:sp>
        <p:nvSpPr>
          <p:cNvPr id="2" name="">
            <a:extLst xmlns:a="http://schemas.openxmlformats.org/drawingml/2006/main">
              <a:ext uri="{FF2B5EF4-FFF2-40B4-BE49-F238E27FC236}">
                <a16:creationId xmlns:a16="http://schemas.microsoft.com/office/drawing/2014/main" id="{26B45321-5803-48E6-87C7-36E8259201A7}"/>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Search evidence and a focused starting point</a:t>
            </a:r>
          </a:p>
        </p:txBody>
      </p:sp>
      <p:sp>
        <p:nvSpPr>
          <p:cNvPr id="3" name="">
            <a:extLst xmlns:a="http://schemas.openxmlformats.org/drawingml/2006/main">
              <a:ext uri="{FF2B5EF4-FFF2-40B4-BE49-F238E27FC236}">
                <a16:creationId xmlns:a16="http://schemas.microsoft.com/office/drawing/2014/main" id="{62593F7C-35B3-48B3-B085-551D31E9322B}"/>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64F12452-47C3-402C-84FE-E9E8A2AB90CB}"/>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03</a:t>
            </a:r>
          </a:p>
        </p:txBody>
      </p:sp>
      <p:sp>
        <p:nvSpPr>
          <p:cNvPr id="5" name="">
            <a:extLst xmlns:a="http://schemas.openxmlformats.org/drawingml/2006/main">
              <a:ext uri="{FF2B5EF4-FFF2-40B4-BE49-F238E27FC236}">
                <a16:creationId xmlns:a16="http://schemas.microsoft.com/office/drawing/2014/main" id="{53663A6B-9AE8-4D62-8FD8-CDC1CE96C381}"/>
              </a:ext>
            </a:extLst>
          </p:cNvPr>
          <p:cNvSpPr>
            <a:spLocks xmlns:a="http://schemas.openxmlformats.org/drawingml/2006/main" noGrp="1"/>
          </p:cNvSpPr>
          <p:nvPr/>
        </p:nvSpPr>
        <p:spPr>
          <a:xfrm xmlns:a="http://schemas.openxmlformats.org/drawingml/2006/main">
            <a:off x="533400" y="2047875"/>
            <a:ext cx="528637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OBSERVED IN AHREFS</a:t>
            </a:r>
          </a:p>
        </p:txBody>
      </p:sp>
      <p:sp>
        <p:nvSpPr>
          <p:cNvPr id="6" name="">
            <a:extLst xmlns:a="http://schemas.openxmlformats.org/drawingml/2006/main">
              <a:ext uri="{FF2B5EF4-FFF2-40B4-BE49-F238E27FC236}">
                <a16:creationId xmlns:a16="http://schemas.microsoft.com/office/drawing/2014/main" id="{7F22904F-7ADF-4AB1-A125-0FAF116EFACA}"/>
              </a:ext>
            </a:extLst>
          </p:cNvPr>
          <p:cNvSpPr>
            <a:spLocks xmlns:a="http://schemas.openxmlformats.org/drawingml/2006/main" noGrp="1"/>
          </p:cNvSpPr>
          <p:nvPr/>
        </p:nvSpPr>
        <p:spPr>
          <a:xfrm xmlns:a="http://schemas.openxmlformats.org/drawingml/2006/main">
            <a:off x="533400" y="2552700"/>
            <a:ext cx="762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000" b="1">
                <a:solidFill>
                  <a:srgbClr val="1C312B"/>
                </a:solidFill>
                <a:latin typeface="Avenir Next"/>
                <a:ea typeface="Avenir Next"/>
                <a:cs typeface="Avenir Next"/>
              </a:defRPr>
            </a:defPPr>
          </a:lstStyle>
          <a:p xmlns:a="http://schemas.openxmlformats.org/drawingml/2006/main">
            <a:pPr>
              <a:defRPr sz="3000" b="1">
                <a:solidFill>
                  <a:srgbClr val="1C312B"/>
                </a:solidFill>
                <a:latin typeface="Avenir Next"/>
                <a:ea typeface="Avenir Next"/>
                <a:cs typeface="Avenir Next"/>
              </a:defRPr>
            </a:pPr>
            <a:r>
              <a:rPr sz="3000" b="1">
                <a:solidFill>
                  <a:srgbClr val="1C312B"/>
                </a:solidFill>
                <a:latin typeface="Avenir Next"/>
                <a:ea typeface="Avenir Next"/>
                <a:cs typeface="Avenir Next"/>
              </a:rPr>
              <a:t>#9</a:t>
            </a:r>
          </a:p>
        </p:txBody>
      </p:sp>
      <p:sp>
        <p:nvSpPr>
          <p:cNvPr id="7" name="">
            <a:extLst xmlns:a="http://schemas.openxmlformats.org/drawingml/2006/main">
              <a:ext uri="{FF2B5EF4-FFF2-40B4-BE49-F238E27FC236}">
                <a16:creationId xmlns:a16="http://schemas.microsoft.com/office/drawing/2014/main" id="{54982D1D-41B9-4A74-B4BF-BEA3CF88A18D}"/>
              </a:ext>
            </a:extLst>
          </p:cNvPr>
          <p:cNvSpPr>
            <a:spLocks xmlns:a="http://schemas.openxmlformats.org/drawingml/2006/main" noGrp="1"/>
          </p:cNvSpPr>
          <p:nvPr/>
        </p:nvSpPr>
        <p:spPr>
          <a:xfrm xmlns:a="http://schemas.openxmlformats.org/drawingml/2006/main">
            <a:off x="1428750" y="2571750"/>
            <a:ext cx="447675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shoe repair delray beach fl</a:t>
            </a:r>
          </a:p>
        </p:txBody>
      </p:sp>
      <p:sp>
        <p:nvSpPr>
          <p:cNvPr id="8" name="">
            <a:extLst xmlns:a="http://schemas.openxmlformats.org/drawingml/2006/main">
              <a:ext uri="{FF2B5EF4-FFF2-40B4-BE49-F238E27FC236}">
                <a16:creationId xmlns:a16="http://schemas.microsoft.com/office/drawing/2014/main" id="{34C11012-6F5E-4251-B764-C4C29A619BC6}"/>
              </a:ext>
            </a:extLst>
          </p:cNvPr>
          <p:cNvSpPr>
            <a:spLocks xmlns:a="http://schemas.openxmlformats.org/drawingml/2006/main" noGrp="1"/>
          </p:cNvSpPr>
          <p:nvPr/>
        </p:nvSpPr>
        <p:spPr>
          <a:xfrm xmlns:a="http://schemas.openxmlformats.org/drawingml/2006/main">
            <a:off x="1428750" y="3114675"/>
            <a:ext cx="44767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Last checked 2026-09-15</a:t>
            </a:r>
          </a:p>
        </p:txBody>
      </p:sp>
      <p:sp>
        <p:nvSpPr>
          <p:cNvPr id="9" name="">
            <a:extLst xmlns:a="http://schemas.openxmlformats.org/drawingml/2006/main">
              <a:ext uri="{FF2B5EF4-FFF2-40B4-BE49-F238E27FC236}">
                <a16:creationId xmlns:a16="http://schemas.microsoft.com/office/drawing/2014/main" id="{B552852B-4A57-4006-B3AD-33079DEC3BF0}"/>
              </a:ext>
            </a:extLst>
          </p:cNvPr>
          <p:cNvSpPr>
            <a:spLocks xmlns:a="http://schemas.openxmlformats.org/drawingml/2006/main" noGrp="1"/>
          </p:cNvSpPr>
          <p:nvPr/>
        </p:nvSpPr>
        <p:spPr>
          <a:xfrm xmlns:a="http://schemas.openxmlformats.org/drawingml/2006/main">
            <a:off x="6572250" y="2047875"/>
            <a:ext cx="5048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THREE IDEAS TO VALIDATE</a:t>
            </a:r>
          </a:p>
        </p:txBody>
      </p:sp>
      <p:sp>
        <p:nvSpPr>
          <p:cNvPr id="10" name="">
            <a:extLst xmlns:a="http://schemas.openxmlformats.org/drawingml/2006/main">
              <a:ext uri="{FF2B5EF4-FFF2-40B4-BE49-F238E27FC236}">
                <a16:creationId xmlns:a16="http://schemas.microsoft.com/office/drawing/2014/main" id="{9E5856BA-8C43-4A31-9ABF-D0A420ED3898}"/>
              </a:ext>
            </a:extLst>
          </p:cNvPr>
          <p:cNvSpPr>
            <a:spLocks xmlns:a="http://schemas.openxmlformats.org/drawingml/2006/main" noGrp="1"/>
          </p:cNvSpPr>
          <p:nvPr/>
        </p:nvSpPr>
        <p:spPr>
          <a:xfrm xmlns:a="http://schemas.openxmlformats.org/drawingml/2006/main">
            <a:off x="6572250" y="26193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shoe repair Boca Raton</a:t>
            </a:r>
          </a:p>
        </p:txBody>
      </p:sp>
      <p:sp>
        <p:nvSpPr>
          <p:cNvPr id="11" name="">
            <a:extLst xmlns:a="http://schemas.openxmlformats.org/drawingml/2006/main">
              <a:ext uri="{FF2B5EF4-FFF2-40B4-BE49-F238E27FC236}">
                <a16:creationId xmlns:a16="http://schemas.microsoft.com/office/drawing/2014/main" id="{8B3EA35D-F34A-4C4C-AE71-A3B97C164EA3}"/>
              </a:ext>
            </a:extLst>
          </p:cNvPr>
          <p:cNvSpPr>
            <a:spLocks xmlns:a="http://schemas.openxmlformats.org/drawingml/2006/main" noGrp="1"/>
          </p:cNvSpPr>
          <p:nvPr/>
        </p:nvSpPr>
        <p:spPr>
          <a:xfrm xmlns:a="http://schemas.openxmlformats.org/drawingml/2006/main">
            <a:off x="6572250" y="347662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handbag repair Boca Raton</a:t>
            </a:r>
          </a:p>
        </p:txBody>
      </p:sp>
      <p:sp>
        <p:nvSpPr>
          <p:cNvPr id="12" name="">
            <a:extLst xmlns:a="http://schemas.openxmlformats.org/drawingml/2006/main">
              <a:ext uri="{FF2B5EF4-FFF2-40B4-BE49-F238E27FC236}">
                <a16:creationId xmlns:a16="http://schemas.microsoft.com/office/drawing/2014/main" id="{D8204946-E6D8-4606-9090-B40BE28D56CC}"/>
              </a:ext>
            </a:extLst>
          </p:cNvPr>
          <p:cNvSpPr>
            <a:spLocks xmlns:a="http://schemas.openxmlformats.org/drawingml/2006/main" noGrp="1"/>
          </p:cNvSpPr>
          <p:nvPr/>
        </p:nvSpPr>
        <p:spPr>
          <a:xfrm xmlns:a="http://schemas.openxmlformats.org/drawingml/2006/main">
            <a:off x="6572250" y="4333875"/>
            <a:ext cx="50482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1">
                <a:solidFill>
                  <a:srgbClr val="1C312B"/>
                </a:solidFill>
                <a:latin typeface="Avenir Next"/>
                <a:ea typeface="Avenir Next"/>
                <a:cs typeface="Avenir Next"/>
              </a:defRPr>
            </a:defPPr>
          </a:lstStyle>
          <a:p xmlns:a="http://schemas.openxmlformats.org/drawingml/2006/main">
            <a:pPr>
              <a:defRPr sz="1875" b="1">
                <a:solidFill>
                  <a:srgbClr val="1C312B"/>
                </a:solidFill>
                <a:latin typeface="Avenir Next"/>
                <a:ea typeface="Avenir Next"/>
                <a:cs typeface="Avenir Next"/>
              </a:defRPr>
            </a:pPr>
            <a:r>
              <a:rPr sz="1875" b="1">
                <a:solidFill>
                  <a:srgbClr val="1C312B"/>
                </a:solidFill>
                <a:latin typeface="Avenir Next"/>
                <a:ea typeface="Avenir Next"/>
                <a:cs typeface="Avenir Next"/>
              </a:rPr>
              <a:t>luggage repair Boca Raton</a:t>
            </a:r>
          </a:p>
        </p:txBody>
      </p:sp>
      <p:sp>
        <p:nvSpPr>
          <p:cNvPr id="13" name="">
            <a:extLst xmlns:a="http://schemas.openxmlformats.org/drawingml/2006/main">
              <a:ext uri="{FF2B5EF4-FFF2-40B4-BE49-F238E27FC236}">
                <a16:creationId xmlns:a16="http://schemas.microsoft.com/office/drawing/2014/main" id="{F70E6A0E-A539-4D45-B712-679D6F181889}"/>
              </a:ext>
            </a:extLst>
          </p:cNvPr>
          <p:cNvSpPr>
            <a:spLocks xmlns:a="http://schemas.openxmlformats.org/drawingml/2006/main" noGrp="1"/>
          </p:cNvSpPr>
          <p:nvPr/>
        </p:nvSpPr>
        <p:spPr>
          <a:xfrm xmlns:a="http://schemas.openxmlformats.org/drawingml/2006/main">
            <a:off x="6572250" y="5276850"/>
            <a:ext cx="5000625"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725" b="0">
                <a:solidFill>
                  <a:srgbClr val="242927"/>
                </a:solidFill>
                <a:latin typeface="Avenir Next"/>
                <a:ea typeface="Avenir Next"/>
                <a:cs typeface="Avenir Next"/>
              </a:defRPr>
            </a:defPPr>
          </a:lstStyle>
          <a:p xmlns:a="http://schemas.openxmlformats.org/drawingml/2006/main">
            <a:pPr>
              <a:defRPr sz="1725" b="0">
                <a:solidFill>
                  <a:srgbClr val="242927"/>
                </a:solidFill>
                <a:latin typeface="Avenir Next"/>
                <a:ea typeface="Avenir Next"/>
                <a:cs typeface="Avenir Next"/>
              </a:defRPr>
            </a:pPr>
            <a:r>
              <a:rPr sz="1725" b="0">
                <a:solidFill>
                  <a:srgbClr val="242927"/>
                </a:solidFill>
                <a:latin typeface="Avenir Next"/>
                <a:ea typeface="Avenir Next"/>
                <a:cs typeface="Avenir Next"/>
              </a:rPr>
              <a:t>Choose by service fit, profit potential and capacity—not ranking alone.</a:t>
            </a:r>
          </a:p>
        </p:txBody>
      </p:sp>
      <p:sp>
        <p:nvSpPr>
          <p:cNvPr id="14" name="">
            <a:extLst xmlns:a="http://schemas.openxmlformats.org/drawingml/2006/main">
              <a:ext uri="{FF2B5EF4-FFF2-40B4-BE49-F238E27FC236}">
                <a16:creationId xmlns:a16="http://schemas.microsoft.com/office/drawing/2014/main" id="{031514CB-D5A2-4EC9-BD33-DDAFEDB3B499}"/>
              </a:ext>
            </a:extLst>
          </p:cNvPr>
          <p:cNvSpPr>
            <a:spLocks xmlns:a="http://schemas.openxmlformats.org/drawingml/2006/main" noGrp="1"/>
          </p:cNvSpPr>
          <p:nvPr/>
        </p:nvSpPr>
        <p:spPr>
          <a:xfrm xmlns:a="http://schemas.openxmlformats.org/drawingml/2006/main">
            <a:off x="533400" y="6019800"/>
            <a:ext cx="1112520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125" b="0">
                <a:solidFill>
                  <a:srgbClr val="656B63"/>
                </a:solidFill>
                <a:latin typeface="Avenir Next"/>
                <a:ea typeface="Avenir Next"/>
                <a:cs typeface="Avenir Next"/>
              </a:defRPr>
            </a:defPPr>
          </a:lstStyle>
          <a:p xmlns:a="http://schemas.openxmlformats.org/drawingml/2006/main">
            <a:pPr>
              <a:defRPr sz="1125" b="0">
                <a:solidFill>
                  <a:srgbClr val="656B63"/>
                </a:solidFill>
                <a:latin typeface="Avenir Next"/>
                <a:ea typeface="Avenir Next"/>
                <a:cs typeface="Avenir Next"/>
              </a:defRPr>
            </a:pPr>
            <a:r>
              <a:rPr sz="1125" b="0">
                <a:solidFill>
                  <a:srgbClr val="656B63"/>
                </a:solidFill>
                <a:latin typeface="Avenir Next"/>
                <a:ea typeface="Avenir Next"/>
                <a:cs typeface="Avenir Next"/>
              </a:rPr>
              <a:t>US organic database; selected best positions. Not a live local map grid or AI-search ranking report.</a:t>
            </a:r>
          </a:p>
        </p:txBody>
      </p:sp>
    </p:spTree>
    <p:extLst>
      <p:ext uri="{BB962C8B-B14F-4D97-AF65-F5344CB8AC3E}">
        <p14:creationId xmlns:p14="http://schemas.microsoft.com/office/powerpoint/2010/main" val="634975260"/>
      </p:ext>
    </p:extLst>
  </p:cSld>
</p:sld>
</file>

<file path=ppt/slides/slide4.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480C7A9B-8D91-40EC-AE98-055D9A52C79E}"/>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REPUTABLE SEO MARKETING · PUBLISHED CASE STUDY</a:t>
            </a:r>
          </a:p>
        </p:txBody>
      </p:sp>
      <p:sp>
        <p:nvSpPr>
          <p:cNvPr id="2" name="">
            <a:extLst xmlns:a="http://schemas.openxmlformats.org/drawingml/2006/main">
              <a:ext uri="{FF2B5EF4-FFF2-40B4-BE49-F238E27FC236}">
                <a16:creationId xmlns:a16="http://schemas.microsoft.com/office/drawing/2014/main" id="{FB2FA11F-E399-442F-BC1A-318C00C4EA75}"/>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A separate example of what measured work can do</a:t>
            </a:r>
          </a:p>
        </p:txBody>
      </p:sp>
      <p:sp>
        <p:nvSpPr>
          <p:cNvPr id="3" name="">
            <a:extLst xmlns:a="http://schemas.openxmlformats.org/drawingml/2006/main">
              <a:ext uri="{FF2B5EF4-FFF2-40B4-BE49-F238E27FC236}">
                <a16:creationId xmlns:a16="http://schemas.microsoft.com/office/drawing/2014/main" id="{7AB4E59A-7C47-4B1F-98DD-7F18AEC1C87A}"/>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017AC6A2-2D4A-4488-BFE9-E55B72963110}"/>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04</a:t>
            </a:r>
          </a:p>
        </p:txBody>
      </p:sp>
      <p:sp>
        <p:nvSpPr>
          <p:cNvPr id="5" name="">
            <a:extLst xmlns:a="http://schemas.openxmlformats.org/drawingml/2006/main">
              <a:ext uri="{FF2B5EF4-FFF2-40B4-BE49-F238E27FC236}">
                <a16:creationId xmlns:a16="http://schemas.microsoft.com/office/drawing/2014/main" id="{E8963156-6982-46D6-BA97-B56F241F3D10}"/>
              </a:ext>
            </a:extLst>
          </p:cNvPr>
          <p:cNvSpPr>
            <a:spLocks xmlns:a="http://schemas.openxmlformats.org/drawingml/2006/main" noGrp="1"/>
          </p:cNvSpPr>
          <p:nvPr/>
        </p:nvSpPr>
        <p:spPr>
          <a:xfrm xmlns:a="http://schemas.openxmlformats.org/drawingml/2006/main">
            <a:off x="533400" y="2000250"/>
            <a:ext cx="619125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350" b="1">
                <a:solidFill>
                  <a:srgbClr val="656B63"/>
                </a:solidFill>
                <a:latin typeface="Avenir Next"/>
                <a:ea typeface="Avenir Next"/>
                <a:cs typeface="Avenir Next"/>
              </a:defRPr>
            </a:defPPr>
          </a:lstStyle>
          <a:p xmlns:a="http://schemas.openxmlformats.org/drawingml/2006/main">
            <a:pPr>
              <a:defRPr sz="1350" b="1">
                <a:solidFill>
                  <a:srgbClr val="656B63"/>
                </a:solidFill>
                <a:latin typeface="Avenir Next"/>
                <a:ea typeface="Avenir Next"/>
                <a:cs typeface="Avenir Next"/>
              </a:defRPr>
            </a:pPr>
            <a:r>
              <a:rPr sz="1350" b="1">
                <a:solidFill>
                  <a:srgbClr val="656B63"/>
                </a:solidFill>
                <a:latin typeface="Avenir Next"/>
                <a:ea typeface="Avenir Next"/>
                <a:cs typeface="Avenir Next"/>
              </a:rPr>
              <a:t>MONTHLY WEBSITE INQUIRIES</a:t>
            </a:r>
          </a:p>
        </p:txBody>
      </p:sp>
      <p:graphicFrame>
        <p:nvGraphicFramePr>
          <p:cNvPr id="6" name="Chart">
            <a:extLst xmlns:a="http://schemas.openxmlformats.org/drawingml/2006/main">
              <a:ext uri="{FF2B5EF4-FFF2-40B4-BE49-F238E27FC236}">
                <a16:creationId xmlns:a16="http://schemas.microsoft.com/office/drawing/2014/main" id="{6ECF8778-C456-4DED-BD61-60CCF1AA29B0}"/>
              </a:ext>
            </a:extLst>
          </p:cNvPr>
          <p:cNvGraphicFramePr/>
          <p:nvPr/>
        </p:nvGraphicFramePr>
        <p:xfrm>
          <a:off xmlns:a="http://schemas.openxmlformats.org/drawingml/2006/main" x="533400" y="2476500"/>
          <a:ext xmlns:a="http://schemas.openxmlformats.org/drawingml/2006/main" cx="6191250" cy="3048000"/>
        </p:xfrm>
        <a:graphic xmlns:a="http://schemas.openxmlformats.org/drawingml/2006/main">
          <a:graphicData uri="http://schemas.openxmlformats.org/drawingml/2006/chart">
            <c:chart xmlns:r="http://schemas.openxmlformats.org/officeDocument/2006/relationships" xmlns:c="http://schemas.openxmlformats.org/drawingml/2006/chart" r:id="R3b834f29a6904cc7"/>
          </a:graphicData>
        </a:graphic>
      </p:graphicFrame>
      <p:sp>
        <p:nvSpPr>
          <p:cNvPr id="7" name="">
            <a:extLst xmlns:a="http://schemas.openxmlformats.org/drawingml/2006/main">
              <a:ext uri="{FF2B5EF4-FFF2-40B4-BE49-F238E27FC236}">
                <a16:creationId xmlns:a16="http://schemas.microsoft.com/office/drawing/2014/main" id="{F54244CE-8620-4ED8-90B6-B911CE5BF9C2}"/>
              </a:ext>
            </a:extLst>
          </p:cNvPr>
          <p:cNvSpPr>
            <a:spLocks xmlns:a="http://schemas.openxmlformats.org/drawingml/2006/main" noGrp="1"/>
          </p:cNvSpPr>
          <p:nvPr/>
        </p:nvSpPr>
        <p:spPr>
          <a:xfrm xmlns:a="http://schemas.openxmlformats.org/drawingml/2006/main">
            <a:off x="7239000" y="2047875"/>
            <a:ext cx="428625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325" b="1">
                <a:solidFill>
                  <a:srgbClr val="1C312B"/>
                </a:solidFill>
                <a:latin typeface="Avenir Next"/>
                <a:ea typeface="Avenir Next"/>
                <a:cs typeface="Avenir Next"/>
              </a:defRPr>
            </a:defPPr>
          </a:lstStyle>
          <a:p xmlns:a="http://schemas.openxmlformats.org/drawingml/2006/main">
            <a:pPr>
              <a:defRPr sz="2325" b="1">
                <a:solidFill>
                  <a:srgbClr val="1C312B"/>
                </a:solidFill>
                <a:latin typeface="Avenir Next"/>
                <a:ea typeface="Avenir Next"/>
                <a:cs typeface="Avenir Next"/>
              </a:defRPr>
            </a:pPr>
            <a:r>
              <a:rPr sz="2325" b="1">
                <a:solidFill>
                  <a:srgbClr val="1C312B"/>
                </a:solidFill>
                <a:latin typeface="Avenir Next"/>
                <a:ea typeface="Avenir Next"/>
                <a:cs typeface="Avenir Next"/>
              </a:rPr>
              <a:t>An unnamed pool remodeler</a:t>
            </a:r>
          </a:p>
        </p:txBody>
      </p:sp>
      <p:sp>
        <p:nvSpPr>
          <p:cNvPr id="8" name="">
            <a:extLst xmlns:a="http://schemas.openxmlformats.org/drawingml/2006/main">
              <a:ext uri="{FF2B5EF4-FFF2-40B4-BE49-F238E27FC236}">
                <a16:creationId xmlns:a16="http://schemas.microsoft.com/office/drawing/2014/main" id="{3756A5BA-FD5E-4104-8313-EB94EA56A7F1}"/>
              </a:ext>
            </a:extLst>
          </p:cNvPr>
          <p:cNvSpPr>
            <a:spLocks xmlns:a="http://schemas.openxmlformats.org/drawingml/2006/main" noGrp="1"/>
          </p:cNvSpPr>
          <p:nvPr/>
        </p:nvSpPr>
        <p:spPr>
          <a:xfrm xmlns:a="http://schemas.openxmlformats.org/drawingml/2006/main">
            <a:off x="7239000" y="3028950"/>
            <a:ext cx="4286250" cy="11049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Reputable SEO Marketing reports growth from 1 to 28 monthly website inquiries over six months.</a:t>
            </a:r>
          </a:p>
        </p:txBody>
      </p:sp>
      <p:sp>
        <p:nvSpPr>
          <p:cNvPr id="9" name="">
            <a:extLst xmlns:a="http://schemas.openxmlformats.org/drawingml/2006/main">
              <a:ext uri="{FF2B5EF4-FFF2-40B4-BE49-F238E27FC236}">
                <a16:creationId xmlns:a16="http://schemas.microsoft.com/office/drawing/2014/main" id="{2A7714CE-D7B7-457B-993E-CDE411693570}"/>
              </a:ext>
            </a:extLst>
          </p:cNvPr>
          <p:cNvSpPr>
            <a:spLocks xmlns:a="http://schemas.openxmlformats.org/drawingml/2006/main" noGrp="1"/>
          </p:cNvSpPr>
          <p:nvPr/>
        </p:nvSpPr>
        <p:spPr>
          <a:xfrm xmlns:a="http://schemas.openxmlformats.org/drawingml/2006/main">
            <a:off x="7239000" y="4267200"/>
            <a:ext cx="4286250" cy="1428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00" b="0">
                <a:solidFill>
                  <a:srgbClr val="242927"/>
                </a:solidFill>
                <a:latin typeface="Avenir Next"/>
                <a:ea typeface="Avenir Next"/>
                <a:cs typeface="Avenir Next"/>
              </a:defRPr>
            </a:defPPr>
          </a:lstStyle>
          <a:p xmlns:a="http://schemas.openxmlformats.org/drawingml/2006/main">
            <a:pPr>
              <a:defRPr sz="1800" b="0">
                <a:solidFill>
                  <a:srgbClr val="242927"/>
                </a:solidFill>
                <a:latin typeface="Avenir Next"/>
                <a:ea typeface="Avenir Next"/>
                <a:cs typeface="Avenir Next"/>
              </a:defRPr>
            </a:pPr>
            <a:r>
              <a:rPr sz="1800" b="0">
                <a:solidFill>
                  <a:srgbClr val="242927"/>
                </a:solidFill>
                <a:latin typeface="Avenir Next"/>
                <a:ea typeface="Avenir Next"/>
                <a:cs typeface="Avenir Next"/>
              </a:rPr>
              <a:t>The engagement included website redesign, SEO and a separate social campaign. This is the agency’s reported result, not a forecast for your business.</a:t>
            </a:r>
          </a:p>
        </p:txBody>
      </p:sp>
      <p:sp>
        <p:nvSpPr>
          <p:cNvPr id="10" name="">
            <a:extLst xmlns:a="http://schemas.openxmlformats.org/drawingml/2006/main">
              <a:ext uri="{FF2B5EF4-FFF2-40B4-BE49-F238E27FC236}">
                <a16:creationId xmlns:a16="http://schemas.microsoft.com/office/drawing/2014/main" id="{29AABF38-6EA3-4A98-891F-7B9471BC27B1}"/>
              </a:ext>
            </a:extLst>
          </p:cNvPr>
          <p:cNvSpPr>
            <a:spLocks xmlns:a="http://schemas.openxmlformats.org/drawingml/2006/main" noGrp="1"/>
          </p:cNvSpPr>
          <p:nvPr/>
        </p:nvSpPr>
        <p:spPr>
          <a:xfrm xmlns:a="http://schemas.openxmlformats.org/drawingml/2006/main">
            <a:off x="533400" y="5924550"/>
            <a:ext cx="11125200" cy="3143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00" b="0">
                <a:solidFill>
                  <a:srgbClr val="656B63"/>
                </a:solidFill>
                <a:latin typeface="Avenir Next"/>
                <a:ea typeface="Avenir Next"/>
                <a:cs typeface="Avenir Next"/>
              </a:defRPr>
            </a:defPPr>
          </a:lstStyle>
          <a:p xmlns:a="http://schemas.openxmlformats.org/drawingml/2006/main">
            <a:pPr>
              <a:defRPr sz="1200" b="0">
                <a:solidFill>
                  <a:srgbClr val="656B63"/>
                </a:solidFill>
                <a:latin typeface="Avenir Next"/>
                <a:ea typeface="Avenir Next"/>
                <a:cs typeface="Avenir Next"/>
              </a:defRPr>
            </a:pPr>
            <a:r>
              <a:rPr sz="1200" b="0">
                <a:solidFill>
                  <a:srgbClr val="656B63"/>
                </a:solidFill>
                <a:latin typeface="Avenir Next"/>
                <a:ea typeface="Avenir Next"/>
                <a:cs typeface="Avenir Next"/>
              </a:rPr>
              <a:t>Source: reputableseomarketing.com · Calendar dates and underlying analytics are not supplied.</a:t>
            </a:r>
          </a:p>
        </p:txBody>
      </p:sp>
    </p:spTree>
    <p:extLst>
      <p:ext uri="{BB962C8B-B14F-4D97-AF65-F5344CB8AC3E}">
        <p14:creationId xmlns:p14="http://schemas.microsoft.com/office/powerpoint/2010/main" val="608039335"/>
      </p:ext>
    </p:extLst>
  </p:cSld>
</p:sld>
</file>

<file path=ppt/slides/slide5.xml><?xml version="1.0" encoding="utf-8"?>
<p:sld xmlns:p="http://schemas.openxmlformats.org/presentationml/2006/main">
  <p:cSld>
    <p:bg>
      <p:bgPr>
        <a:solidFill xmlns:a="http://schemas.openxmlformats.org/drawingml/2006/main">
          <a:srgbClr val="F5F3EC"/>
        </a:solidFill>
      </p:bgPr>
    </p:bg>
    <p:spTree>
      <p:nvGrpSpPr>
        <p:cNvPr id="1" name=""/>
        <p:cNvGrpSpPr/>
        <p:nvPr/>
      </p:nvGrpSpPr>
      <p:grpSpPr>
        <a:xfrm xmlns:a="http://schemas.openxmlformats.org/drawingml/2006/main"/>
      </p:grpSpPr>
      <p:sp>
        <p:nvSpPr>
          <p:cNvPr id="11" name="">
            <a:extLst xmlns:a="http://schemas.openxmlformats.org/drawingml/2006/main">
              <a:ext uri="{FF2B5EF4-FFF2-40B4-BE49-F238E27FC236}">
                <a16:creationId xmlns:a16="http://schemas.microsoft.com/office/drawing/2014/main" id="{679B8A22-4ECF-404B-A044-8FF8A6A1304C}"/>
              </a:ext>
            </a:extLst>
          </p:cNvPr>
          <p:cNvSpPr>
            <a:spLocks xmlns:a="http://schemas.openxmlformats.org/drawingml/2006/main" noGrp="1"/>
          </p:cNvSpPr>
          <p:nvPr/>
        </p:nvSpPr>
        <p:spPr>
          <a:xfrm xmlns:a="http://schemas.openxmlformats.org/drawingml/2006/main">
            <a:off x="533400" y="304800"/>
            <a:ext cx="10572750" cy="285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275" b="1">
                <a:solidFill>
                  <a:srgbClr val="656B63"/>
                </a:solidFill>
                <a:latin typeface="Avenir Next"/>
                <a:ea typeface="Avenir Next"/>
                <a:cs typeface="Avenir Next"/>
              </a:defRPr>
            </a:defPPr>
          </a:lstStyle>
          <a:p xmlns:a="http://schemas.openxmlformats.org/drawingml/2006/main">
            <a:pPr>
              <a:defRPr sz="1275" b="1">
                <a:solidFill>
                  <a:srgbClr val="656B63"/>
                </a:solidFill>
                <a:latin typeface="Avenir Next"/>
                <a:ea typeface="Avenir Next"/>
                <a:cs typeface="Avenir Next"/>
              </a:defRPr>
            </a:pPr>
            <a:r>
              <a:rPr sz="1275" b="1">
                <a:solidFill>
                  <a:srgbClr val="656B63"/>
                </a:solidFill>
                <a:latin typeface="Avenir Next"/>
                <a:ea typeface="Avenir Next"/>
                <a:cs typeface="Avenir Next"/>
              </a:rPr>
              <a:t>SHOE &amp; LUGGAGE REPAIR OF BOCA · NEXT CONVERSATION</a:t>
            </a:r>
          </a:p>
        </p:txBody>
      </p:sp>
      <p:sp>
        <p:nvSpPr>
          <p:cNvPr id="2" name="">
            <a:extLst xmlns:a="http://schemas.openxmlformats.org/drawingml/2006/main">
              <a:ext uri="{FF2B5EF4-FFF2-40B4-BE49-F238E27FC236}">
                <a16:creationId xmlns:a16="http://schemas.microsoft.com/office/drawing/2014/main" id="{6C80EC97-834C-40FE-837C-8E1C26E4AFB4}"/>
              </a:ext>
            </a:extLst>
          </p:cNvPr>
          <p:cNvSpPr>
            <a:spLocks xmlns:a="http://schemas.openxmlformats.org/drawingml/2006/main" noGrp="1"/>
          </p:cNvSpPr>
          <p:nvPr/>
        </p:nvSpPr>
        <p:spPr>
          <a:xfrm xmlns:a="http://schemas.openxmlformats.org/drawingml/2006/main">
            <a:off x="533400" y="819150"/>
            <a:ext cx="11049000" cy="11239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3225" b="1">
                <a:solidFill>
                  <a:srgbClr val="1C312B"/>
                </a:solidFill>
                <a:latin typeface="Avenir Next"/>
                <a:ea typeface="Avenir Next"/>
                <a:cs typeface="Avenir Next"/>
              </a:defRPr>
            </a:defPPr>
          </a:lstStyle>
          <a:p xmlns:a="http://schemas.openxmlformats.org/drawingml/2006/main">
            <a:pPr>
              <a:defRPr sz="3225" b="1">
                <a:solidFill>
                  <a:srgbClr val="1C312B"/>
                </a:solidFill>
                <a:latin typeface="Avenir Next"/>
                <a:ea typeface="Avenir Next"/>
                <a:cs typeface="Avenir Next"/>
              </a:defRPr>
            </a:pPr>
            <a:r>
              <a:rPr sz="3225" b="1">
                <a:solidFill>
                  <a:srgbClr val="1C312B"/>
                </a:solidFill>
                <a:latin typeface="Avenir Next"/>
                <a:ea typeface="Avenir Next"/>
                <a:cs typeface="Avenir Next"/>
              </a:rPr>
              <a:t>Start small. Make the scope clear.</a:t>
            </a:r>
          </a:p>
        </p:txBody>
      </p:sp>
      <p:sp>
        <p:nvSpPr>
          <p:cNvPr id="3" name="">
            <a:extLst xmlns:a="http://schemas.openxmlformats.org/drawingml/2006/main">
              <a:ext uri="{FF2B5EF4-FFF2-40B4-BE49-F238E27FC236}">
                <a16:creationId xmlns:a16="http://schemas.microsoft.com/office/drawing/2014/main" id="{EF547B2E-8CA0-4A8D-A52E-1D2DEA006628}"/>
              </a:ext>
            </a:extLst>
          </p:cNvPr>
          <p:cNvSpPr>
            <a:spLocks xmlns:a="http://schemas.openxmlformats.org/drawingml/2006/main" noGrp="1"/>
          </p:cNvSpPr>
          <p:nvPr/>
        </p:nvSpPr>
        <p:spPr>
          <a:xfrm xmlns:a="http://schemas.openxmlformats.org/drawingml/2006/main">
            <a:off x="533400" y="6410325"/>
            <a:ext cx="1028700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Private discussion concept · Ravi Mehta · 17 October 2026</a:t>
            </a:r>
          </a:p>
        </p:txBody>
      </p:sp>
      <p:sp>
        <p:nvSpPr>
          <p:cNvPr id="4" name="">
            <a:extLst xmlns:a="http://schemas.openxmlformats.org/drawingml/2006/main">
              <a:ext uri="{FF2B5EF4-FFF2-40B4-BE49-F238E27FC236}">
                <a16:creationId xmlns:a16="http://schemas.microsoft.com/office/drawing/2014/main" id="{D235B9CA-5133-406C-857E-594EBEE704D0}"/>
              </a:ext>
            </a:extLst>
          </p:cNvPr>
          <p:cNvSpPr>
            <a:spLocks xmlns:a="http://schemas.openxmlformats.org/drawingml/2006/main" noGrp="1"/>
          </p:cNvSpPr>
          <p:nvPr/>
        </p:nvSpPr>
        <p:spPr>
          <a:xfrm xmlns:a="http://schemas.openxmlformats.org/drawingml/2006/main">
            <a:off x="11144250" y="6410325"/>
            <a:ext cx="5143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050" b="0">
                <a:solidFill>
                  <a:srgbClr val="656B63"/>
                </a:solidFill>
                <a:latin typeface="Avenir Next"/>
                <a:ea typeface="Avenir Next"/>
                <a:cs typeface="Avenir Next"/>
              </a:defRPr>
            </a:defPPr>
          </a:lstStyle>
          <a:p xmlns:a="http://schemas.openxmlformats.org/drawingml/2006/main">
            <a:pPr>
              <a:defRPr sz="1050" b="0">
                <a:solidFill>
                  <a:srgbClr val="656B63"/>
                </a:solidFill>
                <a:latin typeface="Avenir Next"/>
                <a:ea typeface="Avenir Next"/>
                <a:cs typeface="Avenir Next"/>
              </a:defRPr>
            </a:pPr>
            <a:r>
              <a:rPr sz="1050" b="0">
                <a:solidFill>
                  <a:srgbClr val="656B63"/>
                </a:solidFill>
                <a:latin typeface="Avenir Next"/>
                <a:ea typeface="Avenir Next"/>
                <a:cs typeface="Avenir Next"/>
              </a:rPr>
              <a:t>05</a:t>
            </a:r>
          </a:p>
        </p:txBody>
      </p:sp>
      <p:sp>
        <p:nvSpPr>
          <p:cNvPr id="5" name="">
            <a:extLst xmlns:a="http://schemas.openxmlformats.org/drawingml/2006/main">
              <a:ext uri="{FF2B5EF4-FFF2-40B4-BE49-F238E27FC236}">
                <a16:creationId xmlns:a16="http://schemas.microsoft.com/office/drawing/2014/main" id="{93156963-264F-46A8-97EF-62C640FFB216}"/>
              </a:ext>
            </a:extLst>
          </p:cNvPr>
          <p:cNvSpPr>
            <a:spLocks xmlns:a="http://schemas.openxmlformats.org/drawingml/2006/main" noGrp="1"/>
          </p:cNvSpPr>
          <p:nvPr/>
        </p:nvSpPr>
        <p:spPr>
          <a:xfrm xmlns:a="http://schemas.openxmlformats.org/drawingml/2006/main">
            <a:off x="533400" y="2143125"/>
            <a:ext cx="10763250" cy="1047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700" b="1">
                <a:solidFill>
                  <a:srgbClr val="1C312B"/>
                </a:solidFill>
                <a:latin typeface="Avenir Next"/>
                <a:ea typeface="Avenir Next"/>
                <a:cs typeface="Avenir Next"/>
              </a:defRPr>
            </a:defPPr>
          </a:lstStyle>
          <a:p xmlns:a="http://schemas.openxmlformats.org/drawingml/2006/main">
            <a:pPr>
              <a:defRPr sz="2700" b="1">
                <a:solidFill>
                  <a:srgbClr val="1C312B"/>
                </a:solidFill>
                <a:latin typeface="Avenir Next"/>
                <a:ea typeface="Avenir Next"/>
                <a:cs typeface="Avenir Next"/>
              </a:defRPr>
            </a:pPr>
            <a:r>
              <a:rPr sz="2700" b="1">
                <a:solidFill>
                  <a:srgbClr val="1C312B"/>
                </a:solidFill>
                <a:latin typeface="Avenir Next"/>
                <a:ea typeface="Avenir Next"/>
                <a:cs typeface="Avenir Next"/>
              </a:rPr>
              <a:t>Would more local drop-offs or premium handbag repairs be more useful to you?</a:t>
            </a:r>
          </a:p>
        </p:txBody>
      </p:sp>
      <p:sp>
        <p:nvSpPr>
          <p:cNvPr id="6" name="">
            <a:extLst xmlns:a="http://schemas.openxmlformats.org/drawingml/2006/main">
              <a:ext uri="{FF2B5EF4-FFF2-40B4-BE49-F238E27FC236}">
                <a16:creationId xmlns:a16="http://schemas.microsoft.com/office/drawing/2014/main" id="{FC06C8F0-F451-43EA-8079-1853D1E84C74}"/>
              </a:ext>
            </a:extLst>
          </p:cNvPr>
          <p:cNvSpPr>
            <a:spLocks xmlns:a="http://schemas.openxmlformats.org/drawingml/2006/main" noGrp="1"/>
          </p:cNvSpPr>
          <p:nvPr/>
        </p:nvSpPr>
        <p:spPr>
          <a:xfrm xmlns:a="http://schemas.openxmlformats.org/drawingml/2006/main">
            <a:off x="533400" y="3524250"/>
            <a:ext cx="533400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75" b="1">
                <a:solidFill>
                  <a:srgbClr val="1C312B"/>
                </a:solidFill>
                <a:latin typeface="Avenir Next"/>
                <a:ea typeface="Avenir Next"/>
                <a:cs typeface="Avenir Next"/>
              </a:defRPr>
            </a:defPPr>
          </a:lstStyle>
          <a:p xmlns:a="http://schemas.openxmlformats.org/drawingml/2006/main">
            <a:pPr>
              <a:defRPr sz="2175" b="1">
                <a:solidFill>
                  <a:srgbClr val="1C312B"/>
                </a:solidFill>
                <a:latin typeface="Avenir Next"/>
                <a:ea typeface="Avenir Next"/>
                <a:cs typeface="Avenir Next"/>
              </a:defRPr>
            </a:pPr>
            <a:r>
              <a:rPr sz="2175" b="1">
                <a:solidFill>
                  <a:srgbClr val="1C312B"/>
                </a:solidFill>
                <a:latin typeface="Avenir Next"/>
                <a:ea typeface="Avenir Next"/>
                <a:cs typeface="Avenir Next"/>
              </a:rPr>
              <a:t>A $500 starter-page option</a:t>
            </a:r>
          </a:p>
        </p:txBody>
      </p:sp>
      <p:sp>
        <p:nvSpPr>
          <p:cNvPr id="7" name="">
            <a:extLst xmlns:a="http://schemas.openxmlformats.org/drawingml/2006/main">
              <a:ext uri="{FF2B5EF4-FFF2-40B4-BE49-F238E27FC236}">
                <a16:creationId xmlns:a16="http://schemas.microsoft.com/office/drawing/2014/main" id="{35681281-B569-4B33-A6D0-45B83E9ADB2D}"/>
              </a:ext>
            </a:extLst>
          </p:cNvPr>
          <p:cNvSpPr>
            <a:spLocks xmlns:a="http://schemas.openxmlformats.org/drawingml/2006/main" noGrp="1"/>
          </p:cNvSpPr>
          <p:nvPr/>
        </p:nvSpPr>
        <p:spPr>
          <a:xfrm xmlns:a="http://schemas.openxmlformats.org/drawingml/2006/main">
            <a:off x="533400" y="4267200"/>
            <a:ext cx="5238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875" b="0">
                <a:solidFill>
                  <a:srgbClr val="242927"/>
                </a:solidFill>
                <a:latin typeface="Avenir Next"/>
                <a:ea typeface="Avenir Next"/>
                <a:cs typeface="Avenir Next"/>
              </a:defRPr>
            </a:defPPr>
          </a:lstStyle>
          <a:p xmlns:a="http://schemas.openxmlformats.org/drawingml/2006/main">
            <a:pPr>
              <a:defRPr sz="1875" b="0">
                <a:solidFill>
                  <a:srgbClr val="242927"/>
                </a:solidFill>
                <a:latin typeface="Avenir Next"/>
                <a:ea typeface="Avenir Next"/>
                <a:cs typeface="Avenir Next"/>
              </a:defRPr>
            </a:pPr>
            <a:r>
              <a:rPr sz="1875" b="0">
                <a:solidFill>
                  <a:srgbClr val="242927"/>
                </a:solidFill>
                <a:latin typeface="Avenir Next"/>
                <a:ea typeface="Avenir Next"/>
                <a:cs typeface="Avenir Next"/>
              </a:rPr>
              <a:t>One responsive page, approved content and imagery, clear call/directions, and one revision. Hosting, domain, paid services and ongoing SEO quoted separately.</a:t>
            </a:r>
          </a:p>
        </p:txBody>
      </p:sp>
      <p:sp>
        <p:nvSpPr>
          <p:cNvPr id="8" name="">
            <a:extLst xmlns:a="http://schemas.openxmlformats.org/drawingml/2006/main">
              <a:ext uri="{FF2B5EF4-FFF2-40B4-BE49-F238E27FC236}">
                <a16:creationId xmlns:a16="http://schemas.microsoft.com/office/drawing/2014/main" id="{957E6236-323D-4E09-B6C3-8C2B3ECB1B9E}"/>
              </a:ext>
            </a:extLst>
          </p:cNvPr>
          <p:cNvSpPr>
            <a:spLocks xmlns:a="http://schemas.openxmlformats.org/drawingml/2006/main" noGrp="1"/>
          </p:cNvSpPr>
          <p:nvPr/>
        </p:nvSpPr>
        <p:spPr>
          <a:xfrm xmlns:a="http://schemas.openxmlformats.org/drawingml/2006/main">
            <a:off x="7048500" y="3524250"/>
            <a:ext cx="4476750" cy="476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1">
                <a:solidFill>
                  <a:srgbClr val="1C312B"/>
                </a:solidFill>
                <a:latin typeface="Avenir Next"/>
                <a:ea typeface="Avenir Next"/>
                <a:cs typeface="Avenir Next"/>
              </a:defRPr>
            </a:defPPr>
          </a:lstStyle>
          <a:p xmlns:a="http://schemas.openxmlformats.org/drawingml/2006/main">
            <a:pPr>
              <a:defRPr sz="2100" b="1">
                <a:solidFill>
                  <a:srgbClr val="1C312B"/>
                </a:solidFill>
                <a:latin typeface="Avenir Next"/>
                <a:ea typeface="Avenir Next"/>
                <a:cs typeface="Avenir Next"/>
              </a:defRPr>
            </a:pPr>
            <a:r>
              <a:rPr sz="2100" b="1">
                <a:solidFill>
                  <a:srgbClr val="1C312B"/>
                </a:solidFill>
                <a:latin typeface="Avenir Next"/>
                <a:ea typeface="Avenir Next"/>
                <a:cs typeface="Avenir Next"/>
              </a:rPr>
              <a:t>Relevant work to review</a:t>
            </a:r>
          </a:p>
        </p:txBody>
      </p:sp>
      <p:sp>
        <p:nvSpPr>
          <p:cNvPr id="9" name="">
            <a:extLst xmlns:a="http://schemas.openxmlformats.org/drawingml/2006/main">
              <a:ext uri="{FF2B5EF4-FFF2-40B4-BE49-F238E27FC236}">
                <a16:creationId xmlns:a16="http://schemas.microsoft.com/office/drawing/2014/main" id="{F6AEFC26-7BF0-41A5-94AD-4B69A74E8276}"/>
              </a:ext>
            </a:extLst>
          </p:cNvPr>
          <p:cNvSpPr>
            <a:spLocks xmlns:a="http://schemas.openxmlformats.org/drawingml/2006/main" noGrp="1"/>
          </p:cNvSpPr>
          <p:nvPr/>
        </p:nvSpPr>
        <p:spPr>
          <a:xfrm xmlns:a="http://schemas.openxmlformats.org/drawingml/2006/main">
            <a:off x="7048500" y="4143375"/>
            <a:ext cx="4476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2100" b="0">
                <a:solidFill>
                  <a:srgbClr val="242927"/>
                </a:solidFill>
                <a:latin typeface="Avenir Next"/>
                <a:ea typeface="Avenir Next"/>
                <a:cs typeface="Avenir Next"/>
              </a:defRPr>
            </a:defPPr>
          </a:lstStyle>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 East</a:t>
            </a:r>
          </a:p>
          <a:p xmlns:a="http://schemas.openxmlformats.org/drawingml/2006/main">
            <a:pPr>
              <a:defRPr sz="2100" b="0">
                <a:solidFill>
                  <a:srgbClr val="242927"/>
                </a:solidFill>
                <a:latin typeface="Avenir Next"/>
                <a:ea typeface="Avenir Next"/>
                <a:cs typeface="Avenir Next"/>
              </a:defRPr>
            </a:pPr>
            <a:r>
              <a:rPr sz="2100" b="0">
                <a:solidFill>
                  <a:srgbClr val="242927"/>
                </a:solidFill>
                <a:latin typeface="Avenir Next"/>
                <a:ea typeface="Avenir Next"/>
                <a:cs typeface="Avenir Next"/>
              </a:rPr>
              <a:t>builderseastfl.com</a:t>
            </a:r>
          </a:p>
        </p:txBody>
      </p:sp>
      <p:sp>
        <p:nvSpPr>
          <p:cNvPr id="10" name="">
            <a:extLst xmlns:a="http://schemas.openxmlformats.org/drawingml/2006/main">
              <a:ext uri="{FF2B5EF4-FFF2-40B4-BE49-F238E27FC236}">
                <a16:creationId xmlns:a16="http://schemas.microsoft.com/office/drawing/2014/main" id="{A66181D9-613F-4792-936B-7BD51B4F1AF8}"/>
              </a:ext>
            </a:extLst>
          </p:cNvPr>
          <p:cNvSpPr>
            <a:spLocks xmlns:a="http://schemas.openxmlformats.org/drawingml/2006/main" noGrp="1"/>
          </p:cNvSpPr>
          <p:nvPr/>
        </p:nvSpPr>
        <p:spPr>
          <a:xfrm xmlns:a="http://schemas.openxmlformats.org/drawingml/2006/main">
            <a:off x="7048500" y="5105400"/>
            <a:ext cx="44767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lstStyle xmlns:a="http://schemas.openxmlformats.org/drawingml/2006/main">
            <a:defPPr>
              <a:defRPr sz="1650" b="0">
                <a:solidFill>
                  <a:srgbClr val="242927"/>
                </a:solidFill>
                <a:latin typeface="Avenir Next"/>
                <a:ea typeface="Avenir Next"/>
                <a:cs typeface="Avenir Next"/>
              </a:defRPr>
            </a:defPPr>
          </a:lstStyle>
          <a:p xmlns:a="http://schemas.openxmlformats.org/drawingml/2006/main">
            <a:pPr>
              <a:defRPr sz="1650" b="0">
                <a:solidFill>
                  <a:srgbClr val="242927"/>
                </a:solidFill>
                <a:latin typeface="Avenir Next"/>
                <a:ea typeface="Avenir Next"/>
                <a:cs typeface="Avenir Next"/>
              </a:defRPr>
            </a:pPr>
            <a:r>
              <a:rPr sz="1650" b="0">
                <a:solidFill>
                  <a:srgbClr val="242927"/>
                </a:solidFill>
                <a:latin typeface="Avenir Next"/>
                <a:ea typeface="Avenir Next"/>
                <a:cs typeface="Avenir Next"/>
              </a:rPr>
              <a:t>Ravi’s web-development portfolio. SEO outcomes are separate and must be supported by their own evidence.</a:t>
            </a:r>
          </a:p>
        </p:txBody>
      </p:sp>
    </p:spTree>
    <p:extLst>
      <p:ext uri="{BB962C8B-B14F-4D97-AF65-F5344CB8AC3E}">
        <p14:creationId xmlns:p14="http://schemas.microsoft.com/office/powerpoint/2010/main" val="356921385"/>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2026-10-17T09:20:41.1770000Z</dcterms:created>
  <dcterms:modified xsi:type="dcterms:W3CDTF">2026-10-17T09:20:41.1770000Z</dcterms:modified>
</coreProperties>
</file>