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2a644c2f2c242ce" /><Relationship Type="http://schemas.openxmlformats.org/officeDocument/2006/relationships/extended-properties" Target="/docProps/app.xml" Id="R83d04f3aaf5b4178" /><Relationship Type="http://schemas.openxmlformats.org/officeDocument/2006/relationships/officeDocument" Target="/ppt/presentation.xml" Id="Rda0a14f1df6544fc" /></Relationships>
</file>

<file path=ppt/presentation.xml><?xml version="1.0" encoding="utf-8"?>
<p:presentation xmlns:p="http://schemas.openxmlformats.org/presentationml/2006/main">
  <p:sldMasterIdLst>
    <p:sldMasterId xmlns:r="http://schemas.openxmlformats.org/officeDocument/2006/relationships" id="2147483648" r:id="R22d27b4b960f43f9"/>
  </p:sldMasterIdLst>
  <p:notesMasterIdLst>
    <p:notesMasterId xmlns:r="http://schemas.openxmlformats.org/officeDocument/2006/relationships" r:id="R717ee25cdfd9411a"/>
  </p:notesMasterIdLst>
  <p:sldIdLst>
    <p:sldId xmlns:r="http://schemas.openxmlformats.org/officeDocument/2006/relationships" id="256" r:id="Rf760b6de16c3417f"/>
    <p:sldId xmlns:r="http://schemas.openxmlformats.org/officeDocument/2006/relationships" id="257" r:id="Rad03d603cbac4364"/>
    <p:sldId xmlns:r="http://schemas.openxmlformats.org/officeDocument/2006/relationships" id="258" r:id="R9523e0a466544fa4"/>
    <p:sldId xmlns:r="http://schemas.openxmlformats.org/officeDocument/2006/relationships" id="259" r:id="Ra09e1be340e34e76"/>
    <p:sldId xmlns:r="http://schemas.openxmlformats.org/officeDocument/2006/relationships" id="260" r:id="R27aab52f81a6454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7e32321dd84047" /><Relationship Type="http://schemas.openxmlformats.org/officeDocument/2006/relationships/slideMaster" Target="/ppt/slideMasters/slideMaster1.xml" Id="R22d27b4b960f43f9" /><Relationship Type="http://schemas.openxmlformats.org/officeDocument/2006/relationships/notesMaster" Target="/ppt/notesMasters/notesMaster1.xml" Id="R717ee25cdfd9411a" /><Relationship Type="http://schemas.openxmlformats.org/officeDocument/2006/relationships/presProps" Target="/ppt/presProps.xml" Id="R834f42c0d0014acf" /><Relationship Type="http://schemas.openxmlformats.org/officeDocument/2006/relationships/tableStyles" Target="/ppt/tableStyles.xml" Id="R2684e963213c4137" /><Relationship Type="http://schemas.openxmlformats.org/officeDocument/2006/relationships/slide" Target="/ppt/slides/slide1.xml" Id="Rf760b6de16c3417f" /><Relationship Type="http://schemas.openxmlformats.org/officeDocument/2006/relationships/slide" Target="/ppt/slides/slide2.xml" Id="Rad03d603cbac4364" /><Relationship Type="http://schemas.openxmlformats.org/officeDocument/2006/relationships/slide" Target="/ppt/slides/slide3.xml" Id="R9523e0a466544fa4" /><Relationship Type="http://schemas.openxmlformats.org/officeDocument/2006/relationships/slide" Target="/ppt/slides/slide4.xml" Id="Ra09e1be340e34e76" /><Relationship Type="http://schemas.openxmlformats.org/officeDocument/2006/relationships/slide" Target="/ppt/slides/slide5.xml" Id="R27aab52f81a6454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c653fb1477c489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b9008b78aae44d0" /><Relationship Type="http://schemas.openxmlformats.org/officeDocument/2006/relationships/notesMaster" Target="/ppt/notesMasters/notesMaster1.xml" Id="R73c018e7e7e5464f"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bbf3fa78a748f9" /><Relationship Type="http://schemas.openxmlformats.org/officeDocument/2006/relationships/notesMaster" Target="/ppt/notesMasters/notesMaster1.xml" Id="R80d2661811424b96" /></Relationships>
</file>

<file path=ppt/notesSlides/_rels/notesSlide3.xml.rels>&#65279;<?xml version="1.0" encoding="utf-8"?><Relationships xmlns="http://schemas.openxmlformats.org/package/2006/relationships"><Relationship Type="http://schemas.openxmlformats.org/officeDocument/2006/relationships/slide" Target="/ppt/slides/slide3.xml" Id="R3ad2635e8d9e4cfe" /><Relationship Type="http://schemas.openxmlformats.org/officeDocument/2006/relationships/notesMaster" Target="/ppt/notesMasters/notesMaster1.xml" Id="Rcfe019c5432f43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09b4328ad14344" /><Relationship Type="http://schemas.openxmlformats.org/officeDocument/2006/relationships/notesMaster" Target="/ppt/notesMasters/notesMaster1.xml" Id="Rad2a96c9f11a40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7150264d4c4799" /><Relationship Type="http://schemas.openxmlformats.org/officeDocument/2006/relationships/notesMaster" Target="/ppt/notesMasters/notesMaster1.xml" Id="Rb96d2c18fa584ce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https://premiumkitchens.com/</a:t>
            </a:r>
          </a:p>
          <a:p xmlns:a="http://schemas.openxmlformats.org/drawingml/2006/main">
            <a:r>
              <a:t>https://premiumkitchens.com/</a:t>
            </a:r>
          </a:p>
          <a:p xmlns:a="http://schemas.openxmlformats.org/drawingml/2006/main">
            <a:r>
              <a:t>The reviewed homepage sends different project categories toward a broad consultation path; no material website defect was established.</a:t>
            </a:r>
          </a:p>
          <a:p xmlns:a="http://schemas.openxmlformats.org/drawingml/2006/main">
            <a:r>
              <a:t>No form or conversion failure claimed. Existing SEO and marketing vendor unknown. Sources: https://premiumkitchens.com/</a:t>
            </a:r>
          </a:p>
          <a:p xmlns:a="http://schemas.openxmlformats.org/drawingml/2006/main">
            <a:r>
              <a:t>https://premiumkitchens.com/contact-us/boca-raton/</a:t>
            </a:r>
          </a:p>
          <a:p xmlns:a="http://schemas.openxmlformats.org/drawingml/2006/main">
            <a:r>
              <a:t>https://www.houzz.com/professionals/kitchen-and-bath-designers/premium-kitchens-pfvwus-pf~1988636280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https://premiumkitchens.com/. No client endorsement implied. Local demo folder: premium-kitchens. Opportunity: Test a focused Boca project story and consultation page only if it supports a specific unmet marketing goal.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premiumkitchens.com, US, date2026-10-17, limit5, orderbest_positionasc. Sample and dated rows stored in ahrefs.json. Ahrefs reports position 1 for Premium Kitchens brand searches,8 for “italian kitchen cabinets fort lauderdale” and 9 for “kitchen remodeling ft. lauderdale”; existing visibility is evident, while Boca non-brand performance needs separate validation.</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portfolio and website are already substantial. I have an idea for a focused local project campaign, if there is a particular type of consultation you want more of.</a:t>
            </a:r>
          </a:p>
          <a:p xmlns:a="http://schemas.openxmlformats.org/drawingml/2006/main">
            <a:r>
              <a:t>Which Boca or Delray project types would you most like additional consultations for?</a:t>
            </a:r>
          </a:p>
          <a:p xmlns:a="http://schemas.openxmlformats.org/drawingml/2006/main">
            <a:r>
              <a:t>Test a focused Boca project story and consultation page only if it supports a specific unmet marketing goal.</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c3fd7e8944418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e9e0826734e447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981a0006fc1480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231266cd32a48a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deb985f28ae451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276871c7d08476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1EB71E0-044B-42B8-B7BB-0388454F69B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A8B19E2-7D5F-4C65-9DB2-B35AA5F2FBF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B084BDC-9BB0-462A-8DD8-E9A21FD37DA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4EF2118-F8F0-42C1-9F5C-AFFD322E599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2B538F9-42A3-4939-A49C-1388DC998EC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3AF5BD3-AE25-4A33-B317-3C14DE8E46C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BA1524D-4B28-423D-8B78-424A839364D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F731B8F-A1A8-41CF-852F-B406F015CD4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A22C9B0-AB95-4A20-AA5C-8ECAD16BDB6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F982AC6-4D81-409A-B013-0194BBBB08A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f37df01c37a497b" /><Relationship Type="http://schemas.openxmlformats.org/officeDocument/2006/relationships/slideLayout" Target="/ppt/slideLayouts/slideLayout1.xml" Id="Re09c14f356004df9" /><Relationship Type="http://schemas.openxmlformats.org/officeDocument/2006/relationships/slideLayout" Target="/ppt/slideLayouts/slideLayout2.xml" Id="Ra71d3913360746f8" /><Relationship Type="http://schemas.openxmlformats.org/officeDocument/2006/relationships/slideLayout" Target="/ppt/slideLayouts/slideLayout3.xml" Id="Rb0571d9199964a4d" /><Relationship Type="http://schemas.openxmlformats.org/officeDocument/2006/relationships/slideLayout" Target="/ppt/slideLayouts/slideLayout4.xml" Id="Rdbfbe4b2097a420f" /><Relationship Type="http://schemas.openxmlformats.org/officeDocument/2006/relationships/slideLayout" Target="/ppt/slideLayouts/slideLayout5.xml" Id="Radb1ce50ef1a4ffa" /><Relationship Type="http://schemas.openxmlformats.org/officeDocument/2006/relationships/slideLayout" Target="/ppt/slideLayouts/slideLayout6.xml" Id="Rf741076ba09245b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09c14f356004df9"/>
    <p:sldLayoutId xmlns:r="http://schemas.openxmlformats.org/officeDocument/2006/relationships" id="2147483650" r:id="Ra71d3913360746f8"/>
    <p:sldLayoutId xmlns:r="http://schemas.openxmlformats.org/officeDocument/2006/relationships" id="2147483651" r:id="Rb0571d9199964a4d"/>
    <p:sldLayoutId xmlns:r="http://schemas.openxmlformats.org/officeDocument/2006/relationships" id="2147483652" r:id="Rdbfbe4b2097a420f"/>
    <p:sldLayoutId xmlns:r="http://schemas.openxmlformats.org/officeDocument/2006/relationships" id="2147483653" r:id="Radb1ce50ef1a4ffa"/>
    <p:sldLayoutId xmlns:r="http://schemas.openxmlformats.org/officeDocument/2006/relationships" id="2147483654" r:id="Rf741076ba09245b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43e26dd73b34323" /><Relationship Type="http://schemas.openxmlformats.org/officeDocument/2006/relationships/image" Target="/ppt/media/image.jpeg" Id="R32fdbc0d0c1b4c88" /><Relationship Type="http://schemas.openxmlformats.org/officeDocument/2006/relationships/notesSlide" Target="/ppt/notesSlides/notesSlide1.xml" Id="R6f9d996f1ef3449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c63a072f9904710" /><Relationship Type="http://schemas.openxmlformats.org/officeDocument/2006/relationships/image" Target="/ppt/media/image2.jpeg" Id="R41ee6b7207de43ce" /><Relationship Type="http://schemas.openxmlformats.org/officeDocument/2006/relationships/notesSlide" Target="/ppt/notesSlides/notesSlide2.xml" Id="R19480bb08feb45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7f276634a7c4110" /><Relationship Type="http://schemas.openxmlformats.org/officeDocument/2006/relationships/notesSlide" Target="/ppt/notesSlides/notesSlide3.xml" Id="R3a60069bfeef42a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04280fef7a648da" /><Relationship Type="http://schemas.openxmlformats.org/officeDocument/2006/relationships/chart" Target="/ppt/slides/charts/chart1.xml" Id="R9c51d56a345e45f7" /><Relationship Type="http://schemas.openxmlformats.org/officeDocument/2006/relationships/notesSlide" Target="/ppt/notesSlides/notesSlide4.xml" Id="R29f07e2034a04b4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bf4c40fb6684241" /><Relationship Type="http://schemas.openxmlformats.org/officeDocument/2006/relationships/notesSlide" Target="/ppt/notesSlides/notesSlide5.xml" Id="R4a2f21e141cf49db"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82079E4-B91A-4814-8779-854A40C8C52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PREMIUM KITCHENS · WEBSITE CONVERSATION</a:t>
            </a:r>
          </a:p>
        </p:txBody>
      </p:sp>
      <p:sp>
        <p:nvSpPr>
          <p:cNvPr id="2" name="">
            <a:extLst xmlns:a="http://schemas.openxmlformats.org/drawingml/2006/main">
              <a:ext uri="{FF2B5EF4-FFF2-40B4-BE49-F238E27FC236}">
                <a16:creationId xmlns:a16="http://schemas.microsoft.com/office/drawing/2014/main" id="{D751ED0A-C17F-4D15-BD5D-580BFC750B58}"/>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30F3FE8C-FE6D-498D-9EBF-80BBB7C94F4F}"/>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286334D2-12B8-471F-9EE6-B388471A22D6}"/>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90C55FB9-5205-4088-B0E0-8BE3FC20332E}"/>
              </a:ext>
            </a:extLst>
          </p:cNvPr>
          <p:cNvPicPr>
            <a:picLocks xmlns:a="http://schemas.openxmlformats.org/drawingml/2006/main" noChangeAspect="1"/>
          </p:cNvPicPr>
          <p:nvPr/>
        </p:nvPicPr>
        <p:blipFill>
          <a:blip xmlns:r="http://schemas.openxmlformats.org/officeDocument/2006/relationships" xmlns:a="http://schemas.openxmlformats.org/drawingml/2006/main" r:embed="R32fdbc0d0c1b4c88"/>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055F994-EEB9-4746-9419-ED0E6AE7BDA4}"/>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96747A79-AF1D-49DC-8EF0-F85F14E757D0}"/>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current site already has a polished portfolio and consultation action. Explore one local project campaign only if it serves an unmet goal.</a:t>
            </a:r>
          </a:p>
        </p:txBody>
      </p:sp>
      <p:sp>
        <p:nvSpPr>
          <p:cNvPr id="8" name="">
            <a:extLst xmlns:a="http://schemas.openxmlformats.org/drawingml/2006/main">
              <a:ext uri="{FF2B5EF4-FFF2-40B4-BE49-F238E27FC236}">
                <a16:creationId xmlns:a16="http://schemas.microsoft.com/office/drawing/2014/main" id="{3D340743-0BCC-4C03-9F0C-528D039EC892}"/>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2086788863"/>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933C1EE-77A5-45E7-8F06-4E30FB98508A}"/>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PREMIUM KITCHENS · PROPOSED DIRECTION</a:t>
            </a:r>
          </a:p>
        </p:txBody>
      </p:sp>
      <p:sp>
        <p:nvSpPr>
          <p:cNvPr id="2" name="">
            <a:extLst xmlns:a="http://schemas.openxmlformats.org/drawingml/2006/main">
              <a:ext uri="{FF2B5EF4-FFF2-40B4-BE49-F238E27FC236}">
                <a16:creationId xmlns:a16="http://schemas.microsoft.com/office/drawing/2014/main" id="{7BC9A16A-9CF9-45E3-8A4D-CC01A0995F5A}"/>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8C098C7E-B467-4009-9CE2-973B5B9AD221}"/>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D2FC269A-6F54-44AC-893F-FFF3A4CAD094}"/>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C9A56FD4-1278-43E1-9BDC-F819745F25C0}"/>
              </a:ext>
            </a:extLst>
          </p:cNvPr>
          <p:cNvPicPr>
            <a:picLocks xmlns:a="http://schemas.openxmlformats.org/drawingml/2006/main" noChangeAspect="1"/>
          </p:cNvPicPr>
          <p:nvPr/>
        </p:nvPicPr>
        <p:blipFill>
          <a:blip xmlns:r="http://schemas.openxmlformats.org/officeDocument/2006/relationships" xmlns:a="http://schemas.openxmlformats.org/drawingml/2006/main" r:embed="R41ee6b7207de43ce"/>
          <a:stretch xmlns:a="http://schemas.openxmlformats.org/drawingml/2006/main"/>
        </p:blipFill>
        <p:spPr>
          <a:xfrm xmlns:a="http://schemas.openxmlformats.org/drawingml/2006/main">
            <a:off x="2057043" y="1981200"/>
            <a:ext cx="3143964"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BC6235D-7271-49BE-8077-004DD70A1853}"/>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kitchen that</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feels like you.</a:t>
            </a:r>
          </a:p>
        </p:txBody>
      </p:sp>
      <p:sp>
        <p:nvSpPr>
          <p:cNvPr id="7" name="">
            <a:extLst xmlns:a="http://schemas.openxmlformats.org/drawingml/2006/main">
              <a:ext uri="{FF2B5EF4-FFF2-40B4-BE49-F238E27FC236}">
                <a16:creationId xmlns:a16="http://schemas.microsoft.com/office/drawing/2014/main" id="{A5A4A1B0-9A34-42DB-9630-1F9F781CFC19}"/>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Contemporary kitchen design in Boca Raton. Begin with the way you live, then consider the space that brings it together.</a:t>
            </a:r>
          </a:p>
        </p:txBody>
      </p:sp>
      <p:sp>
        <p:nvSpPr>
          <p:cNvPr id="8" name="">
            <a:extLst xmlns:a="http://schemas.openxmlformats.org/drawingml/2006/main">
              <a:ext uri="{FF2B5EF4-FFF2-40B4-BE49-F238E27FC236}">
                <a16:creationId xmlns:a16="http://schemas.microsoft.com/office/drawing/2014/main" id="{8BC7DAE1-000C-4A0E-AF63-4C981848C459}"/>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Explore your design brief →</a:t>
            </a:r>
          </a:p>
        </p:txBody>
      </p:sp>
      <p:sp>
        <p:nvSpPr>
          <p:cNvPr id="9" name="">
            <a:extLst xmlns:a="http://schemas.openxmlformats.org/drawingml/2006/main">
              <a:ext uri="{FF2B5EF4-FFF2-40B4-BE49-F238E27FC236}">
                <a16:creationId xmlns:a16="http://schemas.microsoft.com/office/drawing/2014/main" id="{77DBDF4A-532D-4079-A884-A41C8FEFA577}"/>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613921180"/>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57CB4C4-4F63-476B-B417-F02D385EB887}"/>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PREMIUM KITCHENS · SEARCH DISCUSSION</a:t>
            </a:r>
          </a:p>
        </p:txBody>
      </p:sp>
      <p:sp>
        <p:nvSpPr>
          <p:cNvPr id="2" name="">
            <a:extLst xmlns:a="http://schemas.openxmlformats.org/drawingml/2006/main">
              <a:ext uri="{FF2B5EF4-FFF2-40B4-BE49-F238E27FC236}">
                <a16:creationId xmlns:a16="http://schemas.microsoft.com/office/drawing/2014/main" id="{73CF2229-8972-48B2-9343-CE649ACDD416}"/>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5130E1B8-5E59-45EA-9AD5-2537C2104B0C}"/>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04250A73-7A9B-4BCD-AE19-B1EE37A113C0}"/>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33041361-385B-4B73-ADE9-86C06F072FC0}"/>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7B79A31A-953D-46A3-A7DB-356526864D40}"/>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7" name="">
            <a:extLst xmlns:a="http://schemas.openxmlformats.org/drawingml/2006/main">
              <a:ext uri="{FF2B5EF4-FFF2-40B4-BE49-F238E27FC236}">
                <a16:creationId xmlns:a16="http://schemas.microsoft.com/office/drawing/2014/main" id="{227CA966-0DAD-4CCE-81E0-059D9E88AA18}"/>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premium kitchens boca raton</a:t>
            </a:r>
          </a:p>
        </p:txBody>
      </p:sp>
      <p:sp>
        <p:nvSpPr>
          <p:cNvPr id="8" name="">
            <a:extLst xmlns:a="http://schemas.openxmlformats.org/drawingml/2006/main">
              <a:ext uri="{FF2B5EF4-FFF2-40B4-BE49-F238E27FC236}">
                <a16:creationId xmlns:a16="http://schemas.microsoft.com/office/drawing/2014/main" id="{3F074429-F7F9-40DB-9380-A3AB3503E0C7}"/>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2026-09-02</a:t>
            </a:r>
          </a:p>
        </p:txBody>
      </p:sp>
      <p:sp>
        <p:nvSpPr>
          <p:cNvPr id="9" name="">
            <a:extLst xmlns:a="http://schemas.openxmlformats.org/drawingml/2006/main">
              <a:ext uri="{FF2B5EF4-FFF2-40B4-BE49-F238E27FC236}">
                <a16:creationId xmlns:a16="http://schemas.microsoft.com/office/drawing/2014/main" id="{4BBD93B6-E097-450B-80A9-9AF9B2C61E19}"/>
              </a:ext>
            </a:extLst>
          </p:cNvPr>
          <p:cNvSpPr>
            <a:spLocks xmlns:a="http://schemas.openxmlformats.org/drawingml/2006/main" noGrp="1"/>
          </p:cNvSpPr>
          <p:nvPr/>
        </p:nvSpPr>
        <p:spPr>
          <a:xfrm xmlns:a="http://schemas.openxmlformats.org/drawingml/2006/main">
            <a:off x="533400" y="3486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10" name="">
            <a:extLst xmlns:a="http://schemas.openxmlformats.org/drawingml/2006/main">
              <a:ext uri="{FF2B5EF4-FFF2-40B4-BE49-F238E27FC236}">
                <a16:creationId xmlns:a16="http://schemas.microsoft.com/office/drawing/2014/main" id="{71BA7AF5-92FD-4316-B673-8C3191A934FE}"/>
              </a:ext>
            </a:extLst>
          </p:cNvPr>
          <p:cNvSpPr>
            <a:spLocks xmlns:a="http://schemas.openxmlformats.org/drawingml/2006/main" noGrp="1"/>
          </p:cNvSpPr>
          <p:nvPr/>
        </p:nvSpPr>
        <p:spPr>
          <a:xfrm xmlns:a="http://schemas.openxmlformats.org/drawingml/2006/main">
            <a:off x="1428750" y="35052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premium kitchens</a:t>
            </a:r>
          </a:p>
        </p:txBody>
      </p:sp>
      <p:sp>
        <p:nvSpPr>
          <p:cNvPr id="11" name="">
            <a:extLst xmlns:a="http://schemas.openxmlformats.org/drawingml/2006/main">
              <a:ext uri="{FF2B5EF4-FFF2-40B4-BE49-F238E27FC236}">
                <a16:creationId xmlns:a16="http://schemas.microsoft.com/office/drawing/2014/main" id="{AD3F3CDA-CD32-402A-97F3-9CAEB2043E74}"/>
              </a:ext>
            </a:extLst>
          </p:cNvPr>
          <p:cNvSpPr>
            <a:spLocks xmlns:a="http://schemas.openxmlformats.org/drawingml/2006/main" noGrp="1"/>
          </p:cNvSpPr>
          <p:nvPr/>
        </p:nvSpPr>
        <p:spPr>
          <a:xfrm xmlns:a="http://schemas.openxmlformats.org/drawingml/2006/main">
            <a:off x="1428750" y="404812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2026-08-23</a:t>
            </a:r>
          </a:p>
        </p:txBody>
      </p:sp>
      <p:sp>
        <p:nvSpPr>
          <p:cNvPr id="12" name="">
            <a:extLst xmlns:a="http://schemas.openxmlformats.org/drawingml/2006/main">
              <a:ext uri="{FF2B5EF4-FFF2-40B4-BE49-F238E27FC236}">
                <a16:creationId xmlns:a16="http://schemas.microsoft.com/office/drawing/2014/main" id="{71548B31-CDFE-4AF2-A6E9-349738BA727C}"/>
              </a:ext>
            </a:extLst>
          </p:cNvPr>
          <p:cNvSpPr>
            <a:spLocks xmlns:a="http://schemas.openxmlformats.org/drawingml/2006/main" noGrp="1"/>
          </p:cNvSpPr>
          <p:nvPr/>
        </p:nvSpPr>
        <p:spPr>
          <a:xfrm xmlns:a="http://schemas.openxmlformats.org/drawingml/2006/main">
            <a:off x="533400" y="4419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#8</a:t>
            </a:r>
          </a:p>
        </p:txBody>
      </p:sp>
      <p:sp>
        <p:nvSpPr>
          <p:cNvPr id="13" name="">
            <a:extLst xmlns:a="http://schemas.openxmlformats.org/drawingml/2006/main">
              <a:ext uri="{FF2B5EF4-FFF2-40B4-BE49-F238E27FC236}">
                <a16:creationId xmlns:a16="http://schemas.microsoft.com/office/drawing/2014/main" id="{D4D488C6-64C5-469E-908E-47F3ADCE9121}"/>
              </a:ext>
            </a:extLst>
          </p:cNvPr>
          <p:cNvSpPr>
            <a:spLocks xmlns:a="http://schemas.openxmlformats.org/drawingml/2006/main" noGrp="1"/>
          </p:cNvSpPr>
          <p:nvPr/>
        </p:nvSpPr>
        <p:spPr>
          <a:xfrm xmlns:a="http://schemas.openxmlformats.org/drawingml/2006/main">
            <a:off x="1428750" y="44386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italian kitchen cabinets fort lauderdale</a:t>
            </a:r>
          </a:p>
        </p:txBody>
      </p:sp>
      <p:sp>
        <p:nvSpPr>
          <p:cNvPr id="14" name="">
            <a:extLst xmlns:a="http://schemas.openxmlformats.org/drawingml/2006/main">
              <a:ext uri="{FF2B5EF4-FFF2-40B4-BE49-F238E27FC236}">
                <a16:creationId xmlns:a16="http://schemas.microsoft.com/office/drawing/2014/main" id="{9E3C073B-4AF1-4A2B-AEDD-085EDAD38979}"/>
              </a:ext>
            </a:extLst>
          </p:cNvPr>
          <p:cNvSpPr>
            <a:spLocks xmlns:a="http://schemas.openxmlformats.org/drawingml/2006/main" noGrp="1"/>
          </p:cNvSpPr>
          <p:nvPr/>
        </p:nvSpPr>
        <p:spPr>
          <a:xfrm xmlns:a="http://schemas.openxmlformats.org/drawingml/2006/main">
            <a:off x="1428750" y="49815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2026-10-03</a:t>
            </a:r>
          </a:p>
        </p:txBody>
      </p:sp>
      <p:sp>
        <p:nvSpPr>
          <p:cNvPr id="15" name="">
            <a:extLst xmlns:a="http://schemas.openxmlformats.org/drawingml/2006/main">
              <a:ext uri="{FF2B5EF4-FFF2-40B4-BE49-F238E27FC236}">
                <a16:creationId xmlns:a16="http://schemas.microsoft.com/office/drawing/2014/main" id="{A388CAF7-757C-4F56-8B25-D79BCB3FD5D8}"/>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6" name="">
            <a:extLst xmlns:a="http://schemas.openxmlformats.org/drawingml/2006/main">
              <a:ext uri="{FF2B5EF4-FFF2-40B4-BE49-F238E27FC236}">
                <a16:creationId xmlns:a16="http://schemas.microsoft.com/office/drawing/2014/main" id="{6FA552E1-49D8-440E-8711-99121E176E87}"/>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luxury kitchen design Boca Raton</a:t>
            </a:r>
          </a:p>
        </p:txBody>
      </p:sp>
      <p:sp>
        <p:nvSpPr>
          <p:cNvPr id="17" name="">
            <a:extLst xmlns:a="http://schemas.openxmlformats.org/drawingml/2006/main">
              <a:ext uri="{FF2B5EF4-FFF2-40B4-BE49-F238E27FC236}">
                <a16:creationId xmlns:a16="http://schemas.microsoft.com/office/drawing/2014/main" id="{AA3324F3-D582-4E6B-97E7-15EA53FF281D}"/>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Italian kitchen cabinets Boca Raton</a:t>
            </a:r>
          </a:p>
        </p:txBody>
      </p:sp>
      <p:sp>
        <p:nvSpPr>
          <p:cNvPr id="18" name="">
            <a:extLst xmlns:a="http://schemas.openxmlformats.org/drawingml/2006/main">
              <a:ext uri="{FF2B5EF4-FFF2-40B4-BE49-F238E27FC236}">
                <a16:creationId xmlns:a16="http://schemas.microsoft.com/office/drawing/2014/main" id="{EDA124CA-D691-4A96-9707-5709E29DCBDA}"/>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custom kitchen design Delray Beach</a:t>
            </a:r>
          </a:p>
        </p:txBody>
      </p:sp>
      <p:sp>
        <p:nvSpPr>
          <p:cNvPr id="19" name="">
            <a:extLst xmlns:a="http://schemas.openxmlformats.org/drawingml/2006/main">
              <a:ext uri="{FF2B5EF4-FFF2-40B4-BE49-F238E27FC236}">
                <a16:creationId xmlns:a16="http://schemas.microsoft.com/office/drawing/2014/main" id="{2258C15B-60D7-4A35-B9F9-068784B91B7F}"/>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20" name="">
            <a:extLst xmlns:a="http://schemas.openxmlformats.org/drawingml/2006/main">
              <a:ext uri="{FF2B5EF4-FFF2-40B4-BE49-F238E27FC236}">
                <a16:creationId xmlns:a16="http://schemas.microsoft.com/office/drawing/2014/main" id="{DD360458-115A-4573-BBC2-D8ED1C1D8ECE}"/>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1388363539"/>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4BF57B8-91EA-4037-966B-FA69EFA811F0}"/>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A30F1F42-A764-4FD1-BDD9-2705E64B271C}"/>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A1951A18-DBC9-460A-91F3-F92A32116E82}"/>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B886C854-718F-42FA-8D62-D60435E1923E}"/>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08CC72D5-0A83-4AAD-9DDE-1A51B2DA2127}"/>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C97C674B-52B7-4B68-9C7D-AA69621664A5}"/>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9c51d56a345e45f7"/>
          </a:graphicData>
        </a:graphic>
      </p:graphicFrame>
      <p:sp>
        <p:nvSpPr>
          <p:cNvPr id="7" name="">
            <a:extLst xmlns:a="http://schemas.openxmlformats.org/drawingml/2006/main">
              <a:ext uri="{FF2B5EF4-FFF2-40B4-BE49-F238E27FC236}">
                <a16:creationId xmlns:a16="http://schemas.microsoft.com/office/drawing/2014/main" id="{7CB7730F-4622-4D5A-9D39-54FD53FE384A}"/>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C946AA3A-A9EE-4F20-86EB-3F2C63811FED}"/>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C8B43948-A4D5-4250-97EF-373C9AA62E1A}"/>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44649F6B-81CD-45F3-8670-B840A8D7BA19}"/>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2027741980"/>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FA95A3F-319D-4A5E-BE56-BF0A4C90F69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PREMIUM KITCHENS · NEXT CONVERSATION</a:t>
            </a:r>
          </a:p>
        </p:txBody>
      </p:sp>
      <p:sp>
        <p:nvSpPr>
          <p:cNvPr id="2" name="">
            <a:extLst xmlns:a="http://schemas.openxmlformats.org/drawingml/2006/main">
              <a:ext uri="{FF2B5EF4-FFF2-40B4-BE49-F238E27FC236}">
                <a16:creationId xmlns:a16="http://schemas.microsoft.com/office/drawing/2014/main" id="{3205D1C8-D49A-473E-83C4-284F77391DB4}"/>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with the work you actually want more of.</a:t>
            </a:r>
          </a:p>
        </p:txBody>
      </p:sp>
      <p:sp>
        <p:nvSpPr>
          <p:cNvPr id="3" name="">
            <a:extLst xmlns:a="http://schemas.openxmlformats.org/drawingml/2006/main">
              <a:ext uri="{FF2B5EF4-FFF2-40B4-BE49-F238E27FC236}">
                <a16:creationId xmlns:a16="http://schemas.microsoft.com/office/drawing/2014/main" id="{B930D3A0-F351-4CDC-9F01-19809CBF416B}"/>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650F2DEF-F780-4411-80FA-05139C9A47FB}"/>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D437A434-49C2-48AA-859E-648670206358}"/>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Which Boca or Delray project types would you most like additional consultations for?</a:t>
            </a:r>
          </a:p>
        </p:txBody>
      </p:sp>
      <p:sp>
        <p:nvSpPr>
          <p:cNvPr id="6" name="">
            <a:extLst xmlns:a="http://schemas.openxmlformats.org/drawingml/2006/main">
              <a:ext uri="{FF2B5EF4-FFF2-40B4-BE49-F238E27FC236}">
                <a16:creationId xmlns:a16="http://schemas.microsoft.com/office/drawing/2014/main" id="{C73834C4-BD09-405E-9B5B-14F0D9A586FD}"/>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focused project, quoted after discovery</a:t>
            </a:r>
          </a:p>
        </p:txBody>
      </p:sp>
      <p:sp>
        <p:nvSpPr>
          <p:cNvPr id="7" name="">
            <a:extLst xmlns:a="http://schemas.openxmlformats.org/drawingml/2006/main">
              <a:ext uri="{FF2B5EF4-FFF2-40B4-BE49-F238E27FC236}">
                <a16:creationId xmlns:a16="http://schemas.microsoft.com/office/drawing/2014/main" id="{EA990D6B-80B9-4E8E-B5C7-3841A71AC3A1}"/>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Agree on the service, geography, inquiry quality and available capacity. Then define the website or search work, tracking and review date.</a:t>
            </a:r>
          </a:p>
        </p:txBody>
      </p:sp>
      <p:sp>
        <p:nvSpPr>
          <p:cNvPr id="8" name="">
            <a:extLst xmlns:a="http://schemas.openxmlformats.org/drawingml/2006/main">
              <a:ext uri="{FF2B5EF4-FFF2-40B4-BE49-F238E27FC236}">
                <a16:creationId xmlns:a16="http://schemas.microsoft.com/office/drawing/2014/main" id="{95A03AE9-B6AF-4CA2-917F-EF198F314EDD}"/>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8610FAA3-D31D-4E72-B24C-022D28F2812F}"/>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7A0A73F7-04BF-4AF9-860F-CB039534F3F0}"/>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3099915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2026-10-17T09:18:20.7020000Z</dcterms:created>
  <dcterms:modified xsi:type="dcterms:W3CDTF">2026-10-17T09:18:20.7020000Z</dcterms:modified>
</coreProperties>
</file>