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6ab10656d63a4410" /><Relationship Type="http://schemas.openxmlformats.org/officeDocument/2006/relationships/extended-properties" Target="/docProps/app.xml" Id="Rfdaa52403f444b34" /><Relationship Type="http://schemas.openxmlformats.org/officeDocument/2006/relationships/officeDocument" Target="/ppt/presentation.xml" Id="R24c043448f4f4fcd" /></Relationships>
</file>

<file path=ppt/presentation.xml><?xml version="1.0" encoding="utf-8"?>
<p:presentation xmlns:p="http://schemas.openxmlformats.org/presentationml/2006/main">
  <p:sldMasterIdLst>
    <p:sldMasterId xmlns:r="http://schemas.openxmlformats.org/officeDocument/2006/relationships" id="2147483648" r:id="Rbfbbbec204334f1e"/>
  </p:sldMasterIdLst>
  <p:notesMasterIdLst>
    <p:notesMasterId xmlns:r="http://schemas.openxmlformats.org/officeDocument/2006/relationships" r:id="Rebe2d51e44424b3e"/>
  </p:notesMasterIdLst>
  <p:sldIdLst>
    <p:sldId xmlns:r="http://schemas.openxmlformats.org/officeDocument/2006/relationships" id="256" r:id="R043c982ec1e24c06"/>
    <p:sldId xmlns:r="http://schemas.openxmlformats.org/officeDocument/2006/relationships" id="257" r:id="Rb47889aaee294d66"/>
    <p:sldId xmlns:r="http://schemas.openxmlformats.org/officeDocument/2006/relationships" id="258" r:id="R0ae95d3444504569"/>
    <p:sldId xmlns:r="http://schemas.openxmlformats.org/officeDocument/2006/relationships" id="259" r:id="R4dfe1b680fb74a85"/>
    <p:sldId xmlns:r="http://schemas.openxmlformats.org/officeDocument/2006/relationships" id="260" r:id="Rf7bba74aa420426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55407121b384912" /><Relationship Type="http://schemas.openxmlformats.org/officeDocument/2006/relationships/slideMaster" Target="/ppt/slideMasters/slideMaster1.xml" Id="Rbfbbbec204334f1e" /><Relationship Type="http://schemas.openxmlformats.org/officeDocument/2006/relationships/notesMaster" Target="/ppt/notesMasters/notesMaster1.xml" Id="Rebe2d51e44424b3e" /><Relationship Type="http://schemas.openxmlformats.org/officeDocument/2006/relationships/presProps" Target="/ppt/presProps.xml" Id="R0c86448be9844715" /><Relationship Type="http://schemas.openxmlformats.org/officeDocument/2006/relationships/tableStyles" Target="/ppt/tableStyles.xml" Id="Rf6e59df89c02475c" /><Relationship Type="http://schemas.openxmlformats.org/officeDocument/2006/relationships/slide" Target="/ppt/slides/slide1.xml" Id="R043c982ec1e24c06" /><Relationship Type="http://schemas.openxmlformats.org/officeDocument/2006/relationships/slide" Target="/ppt/slides/slide2.xml" Id="Rb47889aaee294d66" /><Relationship Type="http://schemas.openxmlformats.org/officeDocument/2006/relationships/slide" Target="/ppt/slides/slide3.xml" Id="R0ae95d3444504569" /><Relationship Type="http://schemas.openxmlformats.org/officeDocument/2006/relationships/slide" Target="/ppt/slides/slide4.xml" Id="R4dfe1b680fb74a85" /><Relationship Type="http://schemas.openxmlformats.org/officeDocument/2006/relationships/slide" Target="/ppt/slides/slide5.xml" Id="Rf7bba74aa420426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69ab7d11f0d4f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9d08ff88f414912" /><Relationship Type="http://schemas.openxmlformats.org/officeDocument/2006/relationships/notesMaster" Target="/ppt/notesMasters/notesMaster1.xml" Id="R61790ab2d0254261" /></Relationships>
</file>

<file path=ppt/notesSlides/_rels/notesSlide2.xml.rels>&#65279;<?xml version="1.0" encoding="utf-8"?><Relationships xmlns="http://schemas.openxmlformats.org/package/2006/relationships"><Relationship Type="http://schemas.openxmlformats.org/officeDocument/2006/relationships/slide" Target="/ppt/slides/slide2.xml" Id="R0bdebfb5e4e34d3f" /><Relationship Type="http://schemas.openxmlformats.org/officeDocument/2006/relationships/notesMaster" Target="/ppt/notesMasters/notesMaster1.xml" Id="R6e043ccea8ec45b2" /></Relationships>
</file>

<file path=ppt/notesSlides/_rels/notesSlide3.xml.rels>&#65279;<?xml version="1.0" encoding="utf-8"?><Relationships xmlns="http://schemas.openxmlformats.org/package/2006/relationships"><Relationship Type="http://schemas.openxmlformats.org/officeDocument/2006/relationships/slide" Target="/ppt/slides/slide3.xml" Id="R2d25ee07f7aa4643" /><Relationship Type="http://schemas.openxmlformats.org/officeDocument/2006/relationships/notesMaster" Target="/ppt/notesMasters/notesMaster1.xml" Id="Rf49a9ffb9d334ab6" /></Relationships>
</file>

<file path=ppt/notesSlides/_rels/notesSlide4.xml.rels>&#65279;<?xml version="1.0" encoding="utf-8"?><Relationships xmlns="http://schemas.openxmlformats.org/package/2006/relationships"><Relationship Type="http://schemas.openxmlformats.org/officeDocument/2006/relationships/slide" Target="/ppt/slides/slide4.xml" Id="R6fda659e3fea401b" /><Relationship Type="http://schemas.openxmlformats.org/officeDocument/2006/relationships/notesMaster" Target="/ppt/notesMasters/notesMaster1.xml" Id="Re864006c04ad4688" /></Relationships>
</file>

<file path=ppt/notesSlides/_rels/notesSlide5.xml.rels>&#65279;<?xml version="1.0" encoding="utf-8"?><Relationships xmlns="http://schemas.openxmlformats.org/package/2006/relationships"><Relationship Type="http://schemas.openxmlformats.org/officeDocument/2006/relationships/slide" Target="/ppt/slides/slide5.xml" Id="Rd3468521181d4449" /><Relationship Type="http://schemas.openxmlformats.org/officeDocument/2006/relationships/notesMaster" Target="/ppt/notesMasters/notesMaster1.xml" Id="R7bf6d43f7bc5485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website screenshot captured October17,2026. https://www.southfloridaair.com/</a:t>
            </a:r>
          </a:p>
          <a:p xmlns:a="http://schemas.openxmlformats.org/drawingml/2006/main">
            <a:r>
              <a:t>https://www.southfloridaair.com/</a:t>
            </a:r>
          </a:p>
          <a:p xmlns:a="http://schemas.openxmlformats.org/drawingml/2006/main">
            <a:r>
              <a:t>The reviewed homepage repeats long service-and-city headings.</a:t>
            </a:r>
          </a:p>
          <a:p xmlns:a="http://schemas.openxmlformats.org/drawingml/2006/main">
            <a:r>
              <a:t>No form or conversion failure claimed. Existing SEO and marketing vendor unknown. Sources: https://www.southfloridaair.com/</a:t>
            </a:r>
          </a:p>
          <a:p xmlns:a="http://schemas.openxmlformats.org/drawingml/2006/main">
            <a:r>
              <a:t>https://www.southfloridaair.com/contact-us/</a:t>
            </a:r>
          </a:p>
          <a:p xmlns:a="http://schemas.openxmlformats.org/drawingml/2006/main">
            <a:r>
              <a:t>https://reviews.birdeye.com/south-florida-air-conditioning-inc-165364142081779</a:t>
            </a:r>
          </a:p>
          <a:p xmlns:a="http://schemas.openxmlformats.org/drawingml/2006/main">
            <a:r>
              <a:t>https://www.carrier.com/us/en/residential/dealers/fl/boca-raton/3000-nw-2nd-ave-6609-loc/air-conditioner-repair-service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private homepage concept. Not a complete production website. Forms neither send nor store data. Source assets: https://www.southfloridaair.com/. No client endorsement implied. Local demo folder: south-florida-air. Opportunity: Test a concise replacement consultation page while preserving the search visibility the current site already earns.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Ahrefs Site Explorer organic keywords: target www.southfloridaair.com, US, date2026-10-17, limit5, orderbest_positionasc. Sample and dated rows stored in ahrefs.json. Ahrefs reports position 1 for two brand searches and 2 for regional terms including “air conditioning companies south florida” and “south florida ac repair”; this supports a focused conversion test, not a claim of weak SEO.</a:t>
            </a:r>
          </a:p>
          <a:p xmlns:a="http://schemas.openxmlformats.org/drawingml/2006/main">
            <a:r>
              <a:t>Keyword ideas are hypotheses, not verified demand or measured ranks. Map/AI visibility not measured. No improvement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https://reputableseomarketing.com/ , CaseStudy1, accessedOctober17,2026. Published agency self-report, not independently audited. Anonymous client; no verified calendar dates. Numbers:1 and28 website inquiries per month after6months. Separate social15leads not included. Do not imply solely SEO attribution, own Ravi result, guaranteed prospect result or client identity. Confirm approved current evidence with Danny before using as a verified partner case. Draft request is included in pack. Ravi website portfolio: https://www.builderseastfl.com/ — design/build proof, no validated SEO lift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site already has strong regional search visibility. I have an idea for a shorter replacement inquiry page to test alongside it.</a:t>
            </a:r>
          </a:p>
          <a:p xmlns:a="http://schemas.openxmlformats.org/drawingml/2006/main">
            <a:r>
              <a:t>Are replacements, commercial jobs or maintenance agreements the best growth opportunity for your team?</a:t>
            </a:r>
          </a:p>
          <a:p xmlns:a="http://schemas.openxmlformats.org/drawingml/2006/main">
            <a:r>
              <a:t>Test a concise replacement consultation page while preserving the search visibility the current site already earns.</a:t>
            </a:r>
          </a:p>
          <a:p xmlns:a="http://schemas.openxmlformats.org/drawingml/2006/main">
            <a:r>
              <a:t>Proposed $500 scope is seller offer, not buyer budget or consent. No promises of leads or rankings. Build only after agreement and approval of business details. SEO decision: estimate contribution per job, close rate, capacity and acceptable acquisition cost; gross revenue is not profit. Public portfolio https://www.builderseastfl.com/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4ba2820c6ee457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0f6ebdb317144b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3e6a888a64c4fc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bedbd055d09401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0c82e0619f34d7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dac820c5228470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D7D4591-A1D5-4BC5-B7D1-0E2C44762D8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E16FF15-A727-405A-9DA8-BDFC7E1EDD8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60B1138-8DBA-4F38-A523-E6589808D2E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21E1C7E-8F8D-442F-84FA-72FB9539535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A24D283-899C-4C38-A63A-FF870FC1FC5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D87B14F-95CC-468A-8A57-CC2969C212D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C801348-23B6-45EA-9E7F-EBCCAAD2D15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7C40E3F-3684-4CBD-AFE6-6D3FF6AD2D6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7CE7E7A-A734-4630-86E5-40FE05BEBBA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7AB706A-7BBC-4CA0-BBF1-95B050FCBBA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b4c7ac43525490e" /><Relationship Type="http://schemas.openxmlformats.org/officeDocument/2006/relationships/slideLayout" Target="/ppt/slideLayouts/slideLayout1.xml" Id="Rd4e16990e10e41c1" /><Relationship Type="http://schemas.openxmlformats.org/officeDocument/2006/relationships/slideLayout" Target="/ppt/slideLayouts/slideLayout2.xml" Id="R539d6b150e15475f" /><Relationship Type="http://schemas.openxmlformats.org/officeDocument/2006/relationships/slideLayout" Target="/ppt/slideLayouts/slideLayout3.xml" Id="Ra99b01f42ec442c1" /><Relationship Type="http://schemas.openxmlformats.org/officeDocument/2006/relationships/slideLayout" Target="/ppt/slideLayouts/slideLayout4.xml" Id="R3e4bda1b970e42f5" /><Relationship Type="http://schemas.openxmlformats.org/officeDocument/2006/relationships/slideLayout" Target="/ppt/slideLayouts/slideLayout5.xml" Id="R568fd9e7389a4721" /><Relationship Type="http://schemas.openxmlformats.org/officeDocument/2006/relationships/slideLayout" Target="/ppt/slideLayouts/slideLayout6.xml" Id="Re532672086674a9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4e16990e10e41c1"/>
    <p:sldLayoutId xmlns:r="http://schemas.openxmlformats.org/officeDocument/2006/relationships" id="2147483650" r:id="R539d6b150e15475f"/>
    <p:sldLayoutId xmlns:r="http://schemas.openxmlformats.org/officeDocument/2006/relationships" id="2147483651" r:id="Ra99b01f42ec442c1"/>
    <p:sldLayoutId xmlns:r="http://schemas.openxmlformats.org/officeDocument/2006/relationships" id="2147483652" r:id="R3e4bda1b970e42f5"/>
    <p:sldLayoutId xmlns:r="http://schemas.openxmlformats.org/officeDocument/2006/relationships" id="2147483653" r:id="R568fd9e7389a4721"/>
    <p:sldLayoutId xmlns:r="http://schemas.openxmlformats.org/officeDocument/2006/relationships" id="2147483654" r:id="Re532672086674a9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02245f242954144" /><Relationship Type="http://schemas.openxmlformats.org/officeDocument/2006/relationships/image" Target="/ppt/media/image.jpeg" Id="Ra39d930c1e574ae6" /><Relationship Type="http://schemas.openxmlformats.org/officeDocument/2006/relationships/notesSlide" Target="/ppt/notesSlides/notesSlide1.xml" Id="R51bf554f20bf41d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f04b3cb697f4844" /><Relationship Type="http://schemas.openxmlformats.org/officeDocument/2006/relationships/image" Target="/ppt/media/image2.jpeg" Id="R37770624db0c4287" /><Relationship Type="http://schemas.openxmlformats.org/officeDocument/2006/relationships/notesSlide" Target="/ppt/notesSlides/notesSlide2.xml" Id="R0d0ce2e4a7f547c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08a1b7dfb854a49" /><Relationship Type="http://schemas.openxmlformats.org/officeDocument/2006/relationships/notesSlide" Target="/ppt/notesSlides/notesSlide3.xml" Id="R4490e6cb4c634b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359326f5ca24db7" /><Relationship Type="http://schemas.openxmlformats.org/officeDocument/2006/relationships/chart" Target="/ppt/slides/charts/chart1.xml" Id="R4ff1baca7c8b46da" /><Relationship Type="http://schemas.openxmlformats.org/officeDocument/2006/relationships/notesSlide" Target="/ppt/notesSlides/notesSlide4.xml" Id="R08528b75ca2541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420b011c284459a" /><Relationship Type="http://schemas.openxmlformats.org/officeDocument/2006/relationships/notesSlide" Target="/ppt/notesSlides/notesSlide5.xml" Id="Re97a1c6ba3fb49bd"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Agency-reported inquiries</c:v>
          </c:tx>
          <c:spPr>
            <a:solidFill xmlns:a="http://schemas.openxmlformats.org/drawingml/2006/main">
              <a:srgbClr val="2D6556"/>
            </a:solidFill>
          </c:spPr>
          <c:invertIfNegative val="0"/>
          <c:cat>
            <c:strRef>
              <c:f>'Chart Data'!$A$2:$A$3</c:f>
              <c:strCache>
                <c:ptCount val="2"/>
                <c:pt idx="0">
                  <c:v>Starting point</c:v>
                </c:pt>
                <c:pt idx="1">
                  <c:v>After six months</c:v>
                </c:pt>
              </c:strCache>
            </c:strRef>
          </c:cat>
          <c:val>
            <c:numRef>
              <c:f>'Chart Data'!$B$2:$B$3</c:f>
              <c:numCache>
                <c:formatCode>General</c:formatCode>
                <c:ptCount val="2"/>
                <c:pt idx="0">
                  <c:v>1</c:v>
                </c:pt>
                <c:pt idx="1">
                  <c:v>28</c:v>
                </c:pt>
              </c:numCache>
            </c:numRef>
          </c:val>
        </c:ser>
        <c:dLbls>
          <c:txPr>
            <a:bodyPr xmlns:a="http://schemas.openxmlformats.org/drawingml/2006/main" anchorCtr="1"/>
            <a:lstStyle xmlns:a="http://schemas.openxmlformats.org/drawingml/2006/main"/>
            <a:p xmlns:a="http://schemas.openxmlformats.org/drawingml/2006/main">
              <a:pPr>
                <a:defRPr>
                  <a:latin typeface="Avenir Next"/>
                  <a:ea typeface="Avenir Next"/>
                  <a:cs typeface="Avenir Next"/>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72768"/>
      </c:catAx>
      <c:valAx>
        <c:axId val="48672768"/>
        <c:scaling>
          <c:orientation val="minMax"/>
        </c:scaling>
        <c:delete val="0"/>
        <c:axPos val="l"/>
        <c:majorGridlines>
          <c:spPr>
            <a:ln xmlns:a="http://schemas.openxmlformats.org/drawingml/2006/main" w="9525">
              <a:solidFill>
                <a:srgbClr val="D9DDD5"/>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CD68FA9-467E-4BA9-8DD8-D7225FDA97EE}"/>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SOUTH FLORIDA AIR · WEBSITE CONVERSATION</a:t>
            </a:r>
          </a:p>
        </p:txBody>
      </p:sp>
      <p:sp>
        <p:nvSpPr>
          <p:cNvPr id="2" name="">
            <a:extLst xmlns:a="http://schemas.openxmlformats.org/drawingml/2006/main">
              <a:ext uri="{FF2B5EF4-FFF2-40B4-BE49-F238E27FC236}">
                <a16:creationId xmlns:a16="http://schemas.microsoft.com/office/drawing/2014/main" id="{6ADACF26-7039-4A28-9178-43A980AAE8C5}"/>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clearer path from interest to inquiry</a:t>
            </a:r>
          </a:p>
        </p:txBody>
      </p:sp>
      <p:sp>
        <p:nvSpPr>
          <p:cNvPr id="3" name="">
            <a:extLst xmlns:a="http://schemas.openxmlformats.org/drawingml/2006/main">
              <a:ext uri="{FF2B5EF4-FFF2-40B4-BE49-F238E27FC236}">
                <a16:creationId xmlns:a16="http://schemas.microsoft.com/office/drawing/2014/main" id="{E6BB7811-E63C-4515-B4B2-3D291FE9E418}"/>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62F23FC5-02C3-47E3-8A0C-DDD0E906E1E9}"/>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01</a:t>
            </a:r>
          </a:p>
        </p:txBody>
      </p:sp>
      <p:pic>
        <p:nvPicPr>
          <p:cNvPr id="5" name="">
            <a:extLst xmlns:a="http://schemas.openxmlformats.org/drawingml/2006/main">
              <a:ext uri="{FF2B5EF4-FFF2-40B4-BE49-F238E27FC236}">
                <a16:creationId xmlns:a16="http://schemas.microsoft.com/office/drawing/2014/main" id="{7519465D-DD20-4984-BE21-5182A8B54088}"/>
              </a:ext>
            </a:extLst>
          </p:cNvPr>
          <p:cNvPicPr>
            <a:picLocks xmlns:a="http://schemas.openxmlformats.org/drawingml/2006/main" noChangeAspect="1"/>
          </p:cNvPicPr>
          <p:nvPr/>
        </p:nvPicPr>
        <p:blipFill>
          <a:blip xmlns:r="http://schemas.openxmlformats.org/officeDocument/2006/relationships" xmlns:a="http://schemas.openxmlformats.org/drawingml/2006/main" r:embed="Ra39d930c1e574ae6"/>
          <a:stretch xmlns:a="http://schemas.openxmlformats.org/drawingml/2006/main"/>
        </p:blipFill>
        <p:spPr>
          <a:xfrm xmlns:a="http://schemas.openxmlformats.org/drawingml/2006/main">
            <a:off x="533400" y="2076450"/>
            <a:ext cx="6858000" cy="38671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46CA521-221D-46F2-977A-F1DE40E42BAB}"/>
              </a:ext>
            </a:extLst>
          </p:cNvPr>
          <p:cNvSpPr>
            <a:spLocks xmlns:a="http://schemas.openxmlformats.org/drawingml/2006/main" noGrp="1"/>
          </p:cNvSpPr>
          <p:nvPr/>
        </p:nvSpPr>
        <p:spPr>
          <a:xfrm xmlns:a="http://schemas.openxmlformats.org/drawingml/2006/main">
            <a:off x="7810500" y="2143125"/>
            <a:ext cx="3619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What I noticed</a:t>
            </a:r>
          </a:p>
        </p:txBody>
      </p:sp>
      <p:sp>
        <p:nvSpPr>
          <p:cNvPr id="7" name="">
            <a:extLst xmlns:a="http://schemas.openxmlformats.org/drawingml/2006/main">
              <a:ext uri="{FF2B5EF4-FFF2-40B4-BE49-F238E27FC236}">
                <a16:creationId xmlns:a16="http://schemas.microsoft.com/office/drawing/2014/main" id="{697D8890-44FA-4200-BA80-D71B2F81FF64}"/>
              </a:ext>
            </a:extLst>
          </p:cNvPr>
          <p:cNvSpPr>
            <a:spLocks xmlns:a="http://schemas.openxmlformats.org/drawingml/2006/main" noGrp="1"/>
          </p:cNvSpPr>
          <p:nvPr/>
        </p:nvSpPr>
        <p:spPr>
          <a:xfrm xmlns:a="http://schemas.openxmlformats.org/drawingml/2006/main">
            <a:off x="7810500" y="2667000"/>
            <a:ext cx="3619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The current site already has a clear service action. Explore a replacement-specific brief if that would improve inquiry quality for the team.</a:t>
            </a:r>
          </a:p>
        </p:txBody>
      </p:sp>
      <p:sp>
        <p:nvSpPr>
          <p:cNvPr id="8" name="">
            <a:extLst xmlns:a="http://schemas.openxmlformats.org/drawingml/2006/main">
              <a:ext uri="{FF2B5EF4-FFF2-40B4-BE49-F238E27FC236}">
                <a16:creationId xmlns:a16="http://schemas.microsoft.com/office/drawing/2014/main" id="{2ED452F4-E71E-45DC-B70F-649A66124530}"/>
              </a:ext>
            </a:extLst>
          </p:cNvPr>
          <p:cNvSpPr>
            <a:spLocks xmlns:a="http://schemas.openxmlformats.org/drawingml/2006/main" noGrp="1"/>
          </p:cNvSpPr>
          <p:nvPr/>
        </p:nvSpPr>
        <p:spPr>
          <a:xfrm xmlns:a="http://schemas.openxmlformats.org/drawingml/2006/main">
            <a:off x="533400" y="60007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Current website · desktop capture</a:t>
            </a:r>
          </a:p>
        </p:txBody>
      </p:sp>
    </p:spTree>
    <p:extLst>
      <p:ext uri="{BB962C8B-B14F-4D97-AF65-F5344CB8AC3E}">
        <p14:creationId xmlns:p14="http://schemas.microsoft.com/office/powerpoint/2010/main" val="1873367854"/>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A97E682-A300-46BD-B241-2443B446050E}"/>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SOUTH FLORIDA AIR · PROPOSED DIRECTION</a:t>
            </a:r>
          </a:p>
        </p:txBody>
      </p:sp>
      <p:sp>
        <p:nvSpPr>
          <p:cNvPr id="2" name="">
            <a:extLst xmlns:a="http://schemas.openxmlformats.org/drawingml/2006/main">
              <a:ext uri="{FF2B5EF4-FFF2-40B4-BE49-F238E27FC236}">
                <a16:creationId xmlns:a16="http://schemas.microsoft.com/office/drawing/2014/main" id="{D65D4009-2BA4-4B21-9A4A-86BAED556B60}"/>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small concept, built around your business</a:t>
            </a:r>
          </a:p>
        </p:txBody>
      </p:sp>
      <p:sp>
        <p:nvSpPr>
          <p:cNvPr id="3" name="">
            <a:extLst xmlns:a="http://schemas.openxmlformats.org/drawingml/2006/main">
              <a:ext uri="{FF2B5EF4-FFF2-40B4-BE49-F238E27FC236}">
                <a16:creationId xmlns:a16="http://schemas.microsoft.com/office/drawing/2014/main" id="{02FE3550-7376-4753-AA69-E99309796583}"/>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121C789A-A9F4-409C-AE6C-E89DD6F6DAA5}"/>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02</a:t>
            </a:r>
          </a:p>
        </p:txBody>
      </p:sp>
      <p:pic>
        <p:nvPicPr>
          <p:cNvPr id="5" name="">
            <a:extLst xmlns:a="http://schemas.openxmlformats.org/drawingml/2006/main">
              <a:ext uri="{FF2B5EF4-FFF2-40B4-BE49-F238E27FC236}">
                <a16:creationId xmlns:a16="http://schemas.microsoft.com/office/drawing/2014/main" id="{5F4A66B2-9706-47DC-ACA4-42974BDCDAAD}"/>
              </a:ext>
            </a:extLst>
          </p:cNvPr>
          <p:cNvPicPr>
            <a:picLocks xmlns:a="http://schemas.openxmlformats.org/drawingml/2006/main" noChangeAspect="1"/>
          </p:cNvPicPr>
          <p:nvPr/>
        </p:nvPicPr>
        <p:blipFill>
          <a:blip xmlns:r="http://schemas.openxmlformats.org/officeDocument/2006/relationships" xmlns:a="http://schemas.openxmlformats.org/drawingml/2006/main" r:embed="R37770624db0c4287"/>
          <a:stretch xmlns:a="http://schemas.openxmlformats.org/drawingml/2006/main"/>
        </p:blipFill>
        <p:spPr>
          <a:xfrm xmlns:a="http://schemas.openxmlformats.org/drawingml/2006/main">
            <a:off x="533400" y="2203578"/>
            <a:ext cx="6191250" cy="3412868"/>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270E70F-530C-4C15-9261-F54FCECE1E83}"/>
              </a:ext>
            </a:extLst>
          </p:cNvPr>
          <p:cNvSpPr>
            <a:spLocks xmlns:a="http://schemas.openxmlformats.org/drawingml/2006/main" noGrp="1"/>
          </p:cNvSpPr>
          <p:nvPr/>
        </p:nvSpPr>
        <p:spPr>
          <a:xfrm xmlns:a="http://schemas.openxmlformats.org/drawingml/2006/main">
            <a:off x="7200900" y="2095500"/>
            <a:ext cx="4381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better next step</a:t>
            </a:r>
          </a:p>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for your home’s AC.</a:t>
            </a:r>
          </a:p>
        </p:txBody>
      </p:sp>
      <p:sp>
        <p:nvSpPr>
          <p:cNvPr id="7" name="">
            <a:extLst xmlns:a="http://schemas.openxmlformats.org/drawingml/2006/main">
              <a:ext uri="{FF2B5EF4-FFF2-40B4-BE49-F238E27FC236}">
                <a16:creationId xmlns:a16="http://schemas.microsoft.com/office/drawing/2014/main" id="{206929A2-FAB3-4E47-B43A-8CFDAF5518C5}"/>
              </a:ext>
            </a:extLst>
          </p:cNvPr>
          <p:cNvSpPr>
            <a:spLocks xmlns:a="http://schemas.openxmlformats.org/drawingml/2006/main" noGrp="1"/>
          </p:cNvSpPr>
          <p:nvPr/>
        </p:nvSpPr>
        <p:spPr>
          <a:xfrm xmlns:a="http://schemas.openxmlformats.org/drawingml/2006/main">
            <a:off x="7200900" y="3667125"/>
            <a:ext cx="43338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Repair, replacement and ongoing care in South Florida. Start with the problem you want to solve.</a:t>
            </a:r>
          </a:p>
        </p:txBody>
      </p:sp>
      <p:sp>
        <p:nvSpPr>
          <p:cNvPr id="8" name="">
            <a:extLst xmlns:a="http://schemas.openxmlformats.org/drawingml/2006/main">
              <a:ext uri="{FF2B5EF4-FFF2-40B4-BE49-F238E27FC236}">
                <a16:creationId xmlns:a16="http://schemas.microsoft.com/office/drawing/2014/main" id="{9E0B94F1-B129-4DE5-BB74-A0E50689986A}"/>
              </a:ext>
            </a:extLst>
          </p:cNvPr>
          <p:cNvSpPr>
            <a:spLocks xmlns:a="http://schemas.openxmlformats.org/drawingml/2006/main" noGrp="1"/>
          </p:cNvSpPr>
          <p:nvPr/>
        </p:nvSpPr>
        <p:spPr>
          <a:xfrm xmlns:a="http://schemas.openxmlformats.org/drawingml/2006/main">
            <a:off x="7200900" y="5286375"/>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Explore an AC consultation →</a:t>
            </a:r>
          </a:p>
        </p:txBody>
      </p:sp>
      <p:sp>
        <p:nvSpPr>
          <p:cNvPr id="9" name="">
            <a:extLst xmlns:a="http://schemas.openxmlformats.org/drawingml/2006/main">
              <a:ext uri="{FF2B5EF4-FFF2-40B4-BE49-F238E27FC236}">
                <a16:creationId xmlns:a16="http://schemas.microsoft.com/office/drawing/2014/main" id="{D718537D-1F21-450B-9820-E66580A840DA}"/>
              </a:ext>
            </a:extLst>
          </p:cNvPr>
          <p:cNvSpPr>
            <a:spLocks xmlns:a="http://schemas.openxmlformats.org/drawingml/2006/main" noGrp="1"/>
          </p:cNvSpPr>
          <p:nvPr/>
        </p:nvSpPr>
        <p:spPr>
          <a:xfrm xmlns:a="http://schemas.openxmlformats.org/drawingml/2006/main">
            <a:off x="533400" y="59817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56B63"/>
                </a:solidFill>
                <a:latin typeface="Avenir Next"/>
                <a:ea typeface="Avenir Next"/>
                <a:cs typeface="Avenir Next"/>
              </a:defRPr>
            </a:defPPr>
          </a:lstStyle>
          <a:p xmlns:a="http://schemas.openxmlformats.org/drawingml/2006/main">
            <a:pPr>
              <a:defRPr sz="1350" b="0">
                <a:solidFill>
                  <a:srgbClr val="656B63"/>
                </a:solidFill>
                <a:latin typeface="Avenir Next"/>
                <a:ea typeface="Avenir Next"/>
                <a:cs typeface="Avenir Next"/>
              </a:defRPr>
            </a:pPr>
            <a:r>
              <a:rPr sz="1350" b="0">
                <a:solidFill>
                  <a:srgbClr val="656B63"/>
                </a:solidFill>
                <a:latin typeface="Avenir Next"/>
                <a:ea typeface="Avenir Next"/>
                <a:cs typeface="Avenir Next"/>
              </a:rPr>
              <a:t>Published business imagery + proposed copy · Open the interactive homepage concept from the pack</a:t>
            </a:r>
          </a:p>
        </p:txBody>
      </p:sp>
    </p:spTree>
    <p:extLst>
      <p:ext uri="{BB962C8B-B14F-4D97-AF65-F5344CB8AC3E}">
        <p14:creationId xmlns:p14="http://schemas.microsoft.com/office/powerpoint/2010/main" val="1650115035"/>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965A3E4-593E-42C2-A4F1-7B737E096D31}"/>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SOUTH FLORIDA AIR · SEARCH DISCUSSION</a:t>
            </a:r>
          </a:p>
        </p:txBody>
      </p:sp>
      <p:sp>
        <p:nvSpPr>
          <p:cNvPr id="2" name="">
            <a:extLst xmlns:a="http://schemas.openxmlformats.org/drawingml/2006/main">
              <a:ext uri="{FF2B5EF4-FFF2-40B4-BE49-F238E27FC236}">
                <a16:creationId xmlns:a16="http://schemas.microsoft.com/office/drawing/2014/main" id="{9F1D4686-84DD-4634-854F-FEC9A858452C}"/>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Search evidence and a focused starting point</a:t>
            </a:r>
          </a:p>
        </p:txBody>
      </p:sp>
      <p:sp>
        <p:nvSpPr>
          <p:cNvPr id="3" name="">
            <a:extLst xmlns:a="http://schemas.openxmlformats.org/drawingml/2006/main">
              <a:ext uri="{FF2B5EF4-FFF2-40B4-BE49-F238E27FC236}">
                <a16:creationId xmlns:a16="http://schemas.microsoft.com/office/drawing/2014/main" id="{6151060D-E7D8-42D7-82AB-20C322D6DD5C}"/>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A1585DA9-DAAA-4175-8F75-F52A39A982F3}"/>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03</a:t>
            </a:r>
          </a:p>
        </p:txBody>
      </p:sp>
      <p:sp>
        <p:nvSpPr>
          <p:cNvPr id="5" name="">
            <a:extLst xmlns:a="http://schemas.openxmlformats.org/drawingml/2006/main">
              <a:ext uri="{FF2B5EF4-FFF2-40B4-BE49-F238E27FC236}">
                <a16:creationId xmlns:a16="http://schemas.microsoft.com/office/drawing/2014/main" id="{BE8B1421-77BF-4F15-AAD1-BE3FD650F257}"/>
              </a:ext>
            </a:extLst>
          </p:cNvPr>
          <p:cNvSpPr>
            <a:spLocks xmlns:a="http://schemas.openxmlformats.org/drawingml/2006/main" noGrp="1"/>
          </p:cNvSpPr>
          <p:nvPr/>
        </p:nvSpPr>
        <p:spPr>
          <a:xfrm xmlns:a="http://schemas.openxmlformats.org/drawingml/2006/main">
            <a:off x="533400" y="2047875"/>
            <a:ext cx="5286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OBSERVED IN AHREFS</a:t>
            </a:r>
          </a:p>
        </p:txBody>
      </p:sp>
      <p:sp>
        <p:nvSpPr>
          <p:cNvPr id="6" name="">
            <a:extLst xmlns:a="http://schemas.openxmlformats.org/drawingml/2006/main">
              <a:ext uri="{FF2B5EF4-FFF2-40B4-BE49-F238E27FC236}">
                <a16:creationId xmlns:a16="http://schemas.microsoft.com/office/drawing/2014/main" id="{F30CD4F7-9B5A-4B0C-8DBA-2F3B34C78AB2}"/>
              </a:ext>
            </a:extLst>
          </p:cNvPr>
          <p:cNvSpPr>
            <a:spLocks xmlns:a="http://schemas.openxmlformats.org/drawingml/2006/main" noGrp="1"/>
          </p:cNvSpPr>
          <p:nvPr/>
        </p:nvSpPr>
        <p:spPr>
          <a:xfrm xmlns:a="http://schemas.openxmlformats.org/drawingml/2006/main">
            <a:off x="533400" y="25527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7" name="">
            <a:extLst xmlns:a="http://schemas.openxmlformats.org/drawingml/2006/main">
              <a:ext uri="{FF2B5EF4-FFF2-40B4-BE49-F238E27FC236}">
                <a16:creationId xmlns:a16="http://schemas.microsoft.com/office/drawing/2014/main" id="{9AE0CEBA-B9FC-4262-BAE0-AA625A7D08E7}"/>
              </a:ext>
            </a:extLst>
          </p:cNvPr>
          <p:cNvSpPr>
            <a:spLocks xmlns:a="http://schemas.openxmlformats.org/drawingml/2006/main" noGrp="1"/>
          </p:cNvSpPr>
          <p:nvPr/>
        </p:nvSpPr>
        <p:spPr>
          <a:xfrm xmlns:a="http://schemas.openxmlformats.org/drawingml/2006/main">
            <a:off x="1428750" y="25717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south florida air</a:t>
            </a:r>
          </a:p>
        </p:txBody>
      </p:sp>
      <p:sp>
        <p:nvSpPr>
          <p:cNvPr id="8" name="">
            <a:extLst xmlns:a="http://schemas.openxmlformats.org/drawingml/2006/main">
              <a:ext uri="{FF2B5EF4-FFF2-40B4-BE49-F238E27FC236}">
                <a16:creationId xmlns:a16="http://schemas.microsoft.com/office/drawing/2014/main" id="{C2DE8D2A-7792-437D-8EA0-0725822A70DC}"/>
              </a:ext>
            </a:extLst>
          </p:cNvPr>
          <p:cNvSpPr>
            <a:spLocks xmlns:a="http://schemas.openxmlformats.org/drawingml/2006/main" noGrp="1"/>
          </p:cNvSpPr>
          <p:nvPr/>
        </p:nvSpPr>
        <p:spPr>
          <a:xfrm xmlns:a="http://schemas.openxmlformats.org/drawingml/2006/main">
            <a:off x="1428750" y="31146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2026-10-10</a:t>
            </a:r>
          </a:p>
        </p:txBody>
      </p:sp>
      <p:sp>
        <p:nvSpPr>
          <p:cNvPr id="9" name="">
            <a:extLst xmlns:a="http://schemas.openxmlformats.org/drawingml/2006/main">
              <a:ext uri="{FF2B5EF4-FFF2-40B4-BE49-F238E27FC236}">
                <a16:creationId xmlns:a16="http://schemas.microsoft.com/office/drawing/2014/main" id="{9DE0CFE3-3DF7-475F-99DC-C77B3D6D0F8D}"/>
              </a:ext>
            </a:extLst>
          </p:cNvPr>
          <p:cNvSpPr>
            <a:spLocks xmlns:a="http://schemas.openxmlformats.org/drawingml/2006/main" noGrp="1"/>
          </p:cNvSpPr>
          <p:nvPr/>
        </p:nvSpPr>
        <p:spPr>
          <a:xfrm xmlns:a="http://schemas.openxmlformats.org/drawingml/2006/main">
            <a:off x="533400" y="34861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#1</a:t>
            </a:r>
          </a:p>
        </p:txBody>
      </p:sp>
      <p:sp>
        <p:nvSpPr>
          <p:cNvPr id="10" name="">
            <a:extLst xmlns:a="http://schemas.openxmlformats.org/drawingml/2006/main">
              <a:ext uri="{FF2B5EF4-FFF2-40B4-BE49-F238E27FC236}">
                <a16:creationId xmlns:a16="http://schemas.microsoft.com/office/drawing/2014/main" id="{B53BA56E-FFD6-4381-924B-E3ECEF61C15E}"/>
              </a:ext>
            </a:extLst>
          </p:cNvPr>
          <p:cNvSpPr>
            <a:spLocks xmlns:a="http://schemas.openxmlformats.org/drawingml/2006/main" noGrp="1"/>
          </p:cNvSpPr>
          <p:nvPr/>
        </p:nvSpPr>
        <p:spPr>
          <a:xfrm xmlns:a="http://schemas.openxmlformats.org/drawingml/2006/main">
            <a:off x="1428750" y="350520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south florida air conditioning</a:t>
            </a:r>
          </a:p>
        </p:txBody>
      </p:sp>
      <p:sp>
        <p:nvSpPr>
          <p:cNvPr id="11" name="">
            <a:extLst xmlns:a="http://schemas.openxmlformats.org/drawingml/2006/main">
              <a:ext uri="{FF2B5EF4-FFF2-40B4-BE49-F238E27FC236}">
                <a16:creationId xmlns:a16="http://schemas.microsoft.com/office/drawing/2014/main" id="{8C753CFE-E19E-45D2-A7C6-94F3E9B4069C}"/>
              </a:ext>
            </a:extLst>
          </p:cNvPr>
          <p:cNvSpPr>
            <a:spLocks xmlns:a="http://schemas.openxmlformats.org/drawingml/2006/main" noGrp="1"/>
          </p:cNvSpPr>
          <p:nvPr/>
        </p:nvSpPr>
        <p:spPr>
          <a:xfrm xmlns:a="http://schemas.openxmlformats.org/drawingml/2006/main">
            <a:off x="1428750" y="404812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2026-09-15</a:t>
            </a:r>
          </a:p>
        </p:txBody>
      </p:sp>
      <p:sp>
        <p:nvSpPr>
          <p:cNvPr id="12" name="">
            <a:extLst xmlns:a="http://schemas.openxmlformats.org/drawingml/2006/main">
              <a:ext uri="{FF2B5EF4-FFF2-40B4-BE49-F238E27FC236}">
                <a16:creationId xmlns:a16="http://schemas.microsoft.com/office/drawing/2014/main" id="{02A78A10-F9FB-401B-A906-2B9F99E633A5}"/>
              </a:ext>
            </a:extLst>
          </p:cNvPr>
          <p:cNvSpPr>
            <a:spLocks xmlns:a="http://schemas.openxmlformats.org/drawingml/2006/main" noGrp="1"/>
          </p:cNvSpPr>
          <p:nvPr/>
        </p:nvSpPr>
        <p:spPr>
          <a:xfrm xmlns:a="http://schemas.openxmlformats.org/drawingml/2006/main">
            <a:off x="533400" y="44196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#2</a:t>
            </a:r>
          </a:p>
        </p:txBody>
      </p:sp>
      <p:sp>
        <p:nvSpPr>
          <p:cNvPr id="13" name="">
            <a:extLst xmlns:a="http://schemas.openxmlformats.org/drawingml/2006/main">
              <a:ext uri="{FF2B5EF4-FFF2-40B4-BE49-F238E27FC236}">
                <a16:creationId xmlns:a16="http://schemas.microsoft.com/office/drawing/2014/main" id="{AD285129-CA4B-43F0-A55D-80AF976D63CF}"/>
              </a:ext>
            </a:extLst>
          </p:cNvPr>
          <p:cNvSpPr>
            <a:spLocks xmlns:a="http://schemas.openxmlformats.org/drawingml/2006/main" noGrp="1"/>
          </p:cNvSpPr>
          <p:nvPr/>
        </p:nvSpPr>
        <p:spPr>
          <a:xfrm xmlns:a="http://schemas.openxmlformats.org/drawingml/2006/main">
            <a:off x="1428750" y="44386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air conditioning companies south florida</a:t>
            </a:r>
          </a:p>
        </p:txBody>
      </p:sp>
      <p:sp>
        <p:nvSpPr>
          <p:cNvPr id="14" name="">
            <a:extLst xmlns:a="http://schemas.openxmlformats.org/drawingml/2006/main">
              <a:ext uri="{FF2B5EF4-FFF2-40B4-BE49-F238E27FC236}">
                <a16:creationId xmlns:a16="http://schemas.microsoft.com/office/drawing/2014/main" id="{D28657EB-1448-44D3-9AD3-C8FE390794DB}"/>
              </a:ext>
            </a:extLst>
          </p:cNvPr>
          <p:cNvSpPr>
            <a:spLocks xmlns:a="http://schemas.openxmlformats.org/drawingml/2006/main" noGrp="1"/>
          </p:cNvSpPr>
          <p:nvPr/>
        </p:nvSpPr>
        <p:spPr>
          <a:xfrm xmlns:a="http://schemas.openxmlformats.org/drawingml/2006/main">
            <a:off x="1428750" y="49815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2026-09-13</a:t>
            </a:r>
          </a:p>
        </p:txBody>
      </p:sp>
      <p:sp>
        <p:nvSpPr>
          <p:cNvPr id="15" name="">
            <a:extLst xmlns:a="http://schemas.openxmlformats.org/drawingml/2006/main">
              <a:ext uri="{FF2B5EF4-FFF2-40B4-BE49-F238E27FC236}">
                <a16:creationId xmlns:a16="http://schemas.microsoft.com/office/drawing/2014/main" id="{3EEA2D92-B75B-4343-82CE-ED27E081C8C4}"/>
              </a:ext>
            </a:extLst>
          </p:cNvPr>
          <p:cNvSpPr>
            <a:spLocks xmlns:a="http://schemas.openxmlformats.org/drawingml/2006/main" noGrp="1"/>
          </p:cNvSpPr>
          <p:nvPr/>
        </p:nvSpPr>
        <p:spPr>
          <a:xfrm xmlns:a="http://schemas.openxmlformats.org/drawingml/2006/main">
            <a:off x="6572250" y="20478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THREE IDEAS TO VALIDATE</a:t>
            </a:r>
          </a:p>
        </p:txBody>
      </p:sp>
      <p:sp>
        <p:nvSpPr>
          <p:cNvPr id="16" name="">
            <a:extLst xmlns:a="http://schemas.openxmlformats.org/drawingml/2006/main">
              <a:ext uri="{FF2B5EF4-FFF2-40B4-BE49-F238E27FC236}">
                <a16:creationId xmlns:a16="http://schemas.microsoft.com/office/drawing/2014/main" id="{CFD4539D-57A6-4ABE-89F9-B3ACEE726609}"/>
              </a:ext>
            </a:extLst>
          </p:cNvPr>
          <p:cNvSpPr>
            <a:spLocks xmlns:a="http://schemas.openxmlformats.org/drawingml/2006/main" noGrp="1"/>
          </p:cNvSpPr>
          <p:nvPr/>
        </p:nvSpPr>
        <p:spPr>
          <a:xfrm xmlns:a="http://schemas.openxmlformats.org/drawingml/2006/main">
            <a:off x="6572250" y="26193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AC replacement Boca Raton</a:t>
            </a:r>
          </a:p>
        </p:txBody>
      </p:sp>
      <p:sp>
        <p:nvSpPr>
          <p:cNvPr id="17" name="">
            <a:extLst xmlns:a="http://schemas.openxmlformats.org/drawingml/2006/main">
              <a:ext uri="{FF2B5EF4-FFF2-40B4-BE49-F238E27FC236}">
                <a16:creationId xmlns:a16="http://schemas.microsoft.com/office/drawing/2014/main" id="{1005CA46-FD6F-49AB-ABE9-9853F47B7344}"/>
              </a:ext>
            </a:extLst>
          </p:cNvPr>
          <p:cNvSpPr>
            <a:spLocks xmlns:a="http://schemas.openxmlformats.org/drawingml/2006/main" noGrp="1"/>
          </p:cNvSpPr>
          <p:nvPr/>
        </p:nvSpPr>
        <p:spPr>
          <a:xfrm xmlns:a="http://schemas.openxmlformats.org/drawingml/2006/main">
            <a:off x="6572250" y="347662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commercial HVAC Deerfield Beach</a:t>
            </a:r>
          </a:p>
        </p:txBody>
      </p:sp>
      <p:sp>
        <p:nvSpPr>
          <p:cNvPr id="18" name="">
            <a:extLst xmlns:a="http://schemas.openxmlformats.org/drawingml/2006/main">
              <a:ext uri="{FF2B5EF4-FFF2-40B4-BE49-F238E27FC236}">
                <a16:creationId xmlns:a16="http://schemas.microsoft.com/office/drawing/2014/main" id="{3CB96661-3C93-4C7F-8CF3-6630A9EE5C6A}"/>
              </a:ext>
            </a:extLst>
          </p:cNvPr>
          <p:cNvSpPr>
            <a:spLocks xmlns:a="http://schemas.openxmlformats.org/drawingml/2006/main" noGrp="1"/>
          </p:cNvSpPr>
          <p:nvPr/>
        </p:nvSpPr>
        <p:spPr>
          <a:xfrm xmlns:a="http://schemas.openxmlformats.org/drawingml/2006/main">
            <a:off x="6572250" y="43338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air conditioning installation Delray Beach</a:t>
            </a:r>
          </a:p>
        </p:txBody>
      </p:sp>
      <p:sp>
        <p:nvSpPr>
          <p:cNvPr id="19" name="">
            <a:extLst xmlns:a="http://schemas.openxmlformats.org/drawingml/2006/main">
              <a:ext uri="{FF2B5EF4-FFF2-40B4-BE49-F238E27FC236}">
                <a16:creationId xmlns:a16="http://schemas.microsoft.com/office/drawing/2014/main" id="{5F67773D-42E0-4D1D-A816-326B4D587EF8}"/>
              </a:ext>
            </a:extLst>
          </p:cNvPr>
          <p:cNvSpPr>
            <a:spLocks xmlns:a="http://schemas.openxmlformats.org/drawingml/2006/main" noGrp="1"/>
          </p:cNvSpPr>
          <p:nvPr/>
        </p:nvSpPr>
        <p:spPr>
          <a:xfrm xmlns:a="http://schemas.openxmlformats.org/drawingml/2006/main">
            <a:off x="6572250" y="5276850"/>
            <a:ext cx="5000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Choose by service fit, profit potential and capacity—not ranking alone.</a:t>
            </a:r>
          </a:p>
        </p:txBody>
      </p:sp>
      <p:sp>
        <p:nvSpPr>
          <p:cNvPr id="20" name="">
            <a:extLst xmlns:a="http://schemas.openxmlformats.org/drawingml/2006/main">
              <a:ext uri="{FF2B5EF4-FFF2-40B4-BE49-F238E27FC236}">
                <a16:creationId xmlns:a16="http://schemas.microsoft.com/office/drawing/2014/main" id="{2FC34FF1-12E5-46C5-B7C1-47E9571D2C2F}"/>
              </a:ext>
            </a:extLst>
          </p:cNvPr>
          <p:cNvSpPr>
            <a:spLocks xmlns:a="http://schemas.openxmlformats.org/drawingml/2006/main" noGrp="1"/>
          </p:cNvSpPr>
          <p:nvPr/>
        </p:nvSpPr>
        <p:spPr>
          <a:xfrm xmlns:a="http://schemas.openxmlformats.org/drawingml/2006/main">
            <a:off x="533400" y="601980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US organic database; selected best positions. Not a live local map grid or AI-search ranking report.</a:t>
            </a:r>
          </a:p>
        </p:txBody>
      </p:sp>
    </p:spTree>
    <p:extLst>
      <p:ext uri="{BB962C8B-B14F-4D97-AF65-F5344CB8AC3E}">
        <p14:creationId xmlns:p14="http://schemas.microsoft.com/office/powerpoint/2010/main" val="1555341217"/>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C01BB35-EBE0-4AA5-A0FF-D68DB772D7B0}"/>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REPUTABLE SEO MARKETING · PUBLISHED CASE STUDY</a:t>
            </a:r>
          </a:p>
        </p:txBody>
      </p:sp>
      <p:sp>
        <p:nvSpPr>
          <p:cNvPr id="2" name="">
            <a:extLst xmlns:a="http://schemas.openxmlformats.org/drawingml/2006/main">
              <a:ext uri="{FF2B5EF4-FFF2-40B4-BE49-F238E27FC236}">
                <a16:creationId xmlns:a16="http://schemas.microsoft.com/office/drawing/2014/main" id="{1AE42278-07F6-402D-B0C6-F38A986017CC}"/>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separate example of what measured work can do</a:t>
            </a:r>
          </a:p>
        </p:txBody>
      </p:sp>
      <p:sp>
        <p:nvSpPr>
          <p:cNvPr id="3" name="">
            <a:extLst xmlns:a="http://schemas.openxmlformats.org/drawingml/2006/main">
              <a:ext uri="{FF2B5EF4-FFF2-40B4-BE49-F238E27FC236}">
                <a16:creationId xmlns:a16="http://schemas.microsoft.com/office/drawing/2014/main" id="{7EBB5996-B701-4A3C-823E-29B719833BEB}"/>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8357FDF8-5943-49D9-A703-C01D4003FB99}"/>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04</a:t>
            </a:r>
          </a:p>
        </p:txBody>
      </p:sp>
      <p:sp>
        <p:nvSpPr>
          <p:cNvPr id="5" name="">
            <a:extLst xmlns:a="http://schemas.openxmlformats.org/drawingml/2006/main">
              <a:ext uri="{FF2B5EF4-FFF2-40B4-BE49-F238E27FC236}">
                <a16:creationId xmlns:a16="http://schemas.microsoft.com/office/drawing/2014/main" id="{4DAFEAC9-1BAC-4B3E-AB0A-0199DCEB3C62}"/>
              </a:ext>
            </a:extLst>
          </p:cNvPr>
          <p:cNvSpPr>
            <a:spLocks xmlns:a="http://schemas.openxmlformats.org/drawingml/2006/main" noGrp="1"/>
          </p:cNvSpPr>
          <p:nvPr/>
        </p:nvSpPr>
        <p:spPr>
          <a:xfrm xmlns:a="http://schemas.openxmlformats.org/drawingml/2006/main">
            <a:off x="533400" y="2000250"/>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MONTHLY WEBSITE INQUIRIES</a:t>
            </a:r>
          </a:p>
        </p:txBody>
      </p:sp>
      <p:graphicFrame>
        <p:nvGraphicFramePr>
          <p:cNvPr id="6" name="Chart">
            <a:extLst xmlns:a="http://schemas.openxmlformats.org/drawingml/2006/main">
              <a:ext uri="{FF2B5EF4-FFF2-40B4-BE49-F238E27FC236}">
                <a16:creationId xmlns:a16="http://schemas.microsoft.com/office/drawing/2014/main" id="{98A176D0-B47A-436F-A831-6055F77C1299}"/>
              </a:ext>
            </a:extLst>
          </p:cNvPr>
          <p:cNvGraphicFramePr/>
          <p:nvPr/>
        </p:nvGraphicFramePr>
        <p:xfrm>
          <a:off xmlns:a="http://schemas.openxmlformats.org/drawingml/2006/main" x="533400" y="2476500"/>
          <a:ext xmlns:a="http://schemas.openxmlformats.org/drawingml/2006/main" cx="6191250" cy="3048000"/>
        </p:xfrm>
        <a:graphic xmlns:a="http://schemas.openxmlformats.org/drawingml/2006/main">
          <a:graphicData uri="http://schemas.openxmlformats.org/drawingml/2006/chart">
            <c:chart xmlns:r="http://schemas.openxmlformats.org/officeDocument/2006/relationships" xmlns:c="http://schemas.openxmlformats.org/drawingml/2006/chart" r:id="R4ff1baca7c8b46da"/>
          </a:graphicData>
        </a:graphic>
      </p:graphicFrame>
      <p:sp>
        <p:nvSpPr>
          <p:cNvPr id="7" name="">
            <a:extLst xmlns:a="http://schemas.openxmlformats.org/drawingml/2006/main">
              <a:ext uri="{FF2B5EF4-FFF2-40B4-BE49-F238E27FC236}">
                <a16:creationId xmlns:a16="http://schemas.microsoft.com/office/drawing/2014/main" id="{E6459A1E-4F29-4C0F-9610-C1F2CA3F5F39}"/>
              </a:ext>
            </a:extLst>
          </p:cNvPr>
          <p:cNvSpPr>
            <a:spLocks xmlns:a="http://schemas.openxmlformats.org/drawingml/2006/main" noGrp="1"/>
          </p:cNvSpPr>
          <p:nvPr/>
        </p:nvSpPr>
        <p:spPr>
          <a:xfrm xmlns:a="http://schemas.openxmlformats.org/drawingml/2006/main">
            <a:off x="7239000" y="2047875"/>
            <a:ext cx="4286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C312B"/>
                </a:solidFill>
                <a:latin typeface="Avenir Next"/>
                <a:ea typeface="Avenir Next"/>
                <a:cs typeface="Avenir Next"/>
              </a:defRPr>
            </a:defPPr>
          </a:lstStyle>
          <a:p xmlns:a="http://schemas.openxmlformats.org/drawingml/2006/main">
            <a:pPr>
              <a:defRPr sz="2325" b="1">
                <a:solidFill>
                  <a:srgbClr val="1C312B"/>
                </a:solidFill>
                <a:latin typeface="Avenir Next"/>
                <a:ea typeface="Avenir Next"/>
                <a:cs typeface="Avenir Next"/>
              </a:defRPr>
            </a:pPr>
            <a:r>
              <a:rPr sz="2325" b="1">
                <a:solidFill>
                  <a:srgbClr val="1C312B"/>
                </a:solidFill>
                <a:latin typeface="Avenir Next"/>
                <a:ea typeface="Avenir Next"/>
                <a:cs typeface="Avenir Next"/>
              </a:rPr>
              <a:t>An unnamed pool remodeler</a:t>
            </a:r>
          </a:p>
        </p:txBody>
      </p:sp>
      <p:sp>
        <p:nvSpPr>
          <p:cNvPr id="8" name="">
            <a:extLst xmlns:a="http://schemas.openxmlformats.org/drawingml/2006/main">
              <a:ext uri="{FF2B5EF4-FFF2-40B4-BE49-F238E27FC236}">
                <a16:creationId xmlns:a16="http://schemas.microsoft.com/office/drawing/2014/main" id="{5EEE9219-AB1A-4542-8424-44AA72A97894}"/>
              </a:ext>
            </a:extLst>
          </p:cNvPr>
          <p:cNvSpPr>
            <a:spLocks xmlns:a="http://schemas.openxmlformats.org/drawingml/2006/main" noGrp="1"/>
          </p:cNvSpPr>
          <p:nvPr/>
        </p:nvSpPr>
        <p:spPr>
          <a:xfrm xmlns:a="http://schemas.openxmlformats.org/drawingml/2006/main">
            <a:off x="7239000" y="3028950"/>
            <a:ext cx="4286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Reputable SEO Marketing reports growth from 1 to 28 monthly website inquiries over six months.</a:t>
            </a:r>
          </a:p>
        </p:txBody>
      </p:sp>
      <p:sp>
        <p:nvSpPr>
          <p:cNvPr id="9" name="">
            <a:extLst xmlns:a="http://schemas.openxmlformats.org/drawingml/2006/main">
              <a:ext uri="{FF2B5EF4-FFF2-40B4-BE49-F238E27FC236}">
                <a16:creationId xmlns:a16="http://schemas.microsoft.com/office/drawing/2014/main" id="{C91266AA-8BA0-419E-937F-121CF6C976EF}"/>
              </a:ext>
            </a:extLst>
          </p:cNvPr>
          <p:cNvSpPr>
            <a:spLocks xmlns:a="http://schemas.openxmlformats.org/drawingml/2006/main" noGrp="1"/>
          </p:cNvSpPr>
          <p:nvPr/>
        </p:nvSpPr>
        <p:spPr>
          <a:xfrm xmlns:a="http://schemas.openxmlformats.org/drawingml/2006/main">
            <a:off x="7239000" y="4267200"/>
            <a:ext cx="428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The engagement included website redesign, SEO and a separate social campaign. This is the agency’s reported result, not a forecast for your business.</a:t>
            </a:r>
          </a:p>
        </p:txBody>
      </p:sp>
      <p:sp>
        <p:nvSpPr>
          <p:cNvPr id="10" name="">
            <a:extLst xmlns:a="http://schemas.openxmlformats.org/drawingml/2006/main">
              <a:ext uri="{FF2B5EF4-FFF2-40B4-BE49-F238E27FC236}">
                <a16:creationId xmlns:a16="http://schemas.microsoft.com/office/drawing/2014/main" id="{C4117E6E-C668-4B9E-A8E5-20059761F416}"/>
              </a:ext>
            </a:extLst>
          </p:cNvPr>
          <p:cNvSpPr>
            <a:spLocks xmlns:a="http://schemas.openxmlformats.org/drawingml/2006/main" noGrp="1"/>
          </p:cNvSpPr>
          <p:nvPr/>
        </p:nvSpPr>
        <p:spPr>
          <a:xfrm xmlns:a="http://schemas.openxmlformats.org/drawingml/2006/main">
            <a:off x="533400" y="5924550"/>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656B63"/>
                </a:solidFill>
                <a:latin typeface="Avenir Next"/>
                <a:ea typeface="Avenir Next"/>
                <a:cs typeface="Avenir Next"/>
              </a:defRPr>
            </a:defPPr>
          </a:lstStyle>
          <a:p xmlns:a="http://schemas.openxmlformats.org/drawingml/2006/main">
            <a:pPr>
              <a:defRPr sz="1200" b="0">
                <a:solidFill>
                  <a:srgbClr val="656B63"/>
                </a:solidFill>
                <a:latin typeface="Avenir Next"/>
                <a:ea typeface="Avenir Next"/>
                <a:cs typeface="Avenir Next"/>
              </a:defRPr>
            </a:pPr>
            <a:r>
              <a:rPr sz="1200" b="0">
                <a:solidFill>
                  <a:srgbClr val="656B63"/>
                </a:solidFill>
                <a:latin typeface="Avenir Next"/>
                <a:ea typeface="Avenir Next"/>
                <a:cs typeface="Avenir Next"/>
              </a:rPr>
              <a:t>Source: reputableseomarketing.com · Calendar dates and underlying analytics are not supplied.</a:t>
            </a:r>
          </a:p>
        </p:txBody>
      </p:sp>
    </p:spTree>
    <p:extLst>
      <p:ext uri="{BB962C8B-B14F-4D97-AF65-F5344CB8AC3E}">
        <p14:creationId xmlns:p14="http://schemas.microsoft.com/office/powerpoint/2010/main" val="1933632922"/>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318C74D-ACC5-456A-92E5-0E5FFDF85C9C}"/>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SOUTH FLORIDA AIR · NEXT CONVERSATION</a:t>
            </a:r>
          </a:p>
        </p:txBody>
      </p:sp>
      <p:sp>
        <p:nvSpPr>
          <p:cNvPr id="2" name="">
            <a:extLst xmlns:a="http://schemas.openxmlformats.org/drawingml/2006/main">
              <a:ext uri="{FF2B5EF4-FFF2-40B4-BE49-F238E27FC236}">
                <a16:creationId xmlns:a16="http://schemas.microsoft.com/office/drawing/2014/main" id="{8BF9D2F0-9D9B-49B4-80BB-669EACC018F0}"/>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Start with the work you actually want more of.</a:t>
            </a:r>
          </a:p>
        </p:txBody>
      </p:sp>
      <p:sp>
        <p:nvSpPr>
          <p:cNvPr id="3" name="">
            <a:extLst xmlns:a="http://schemas.openxmlformats.org/drawingml/2006/main">
              <a:ext uri="{FF2B5EF4-FFF2-40B4-BE49-F238E27FC236}">
                <a16:creationId xmlns:a16="http://schemas.microsoft.com/office/drawing/2014/main" id="{01DC6F24-2EFC-4F19-82CA-F907CBBCD158}"/>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FD003FDE-7034-4450-BEBF-A09A3AD0FC17}"/>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05</a:t>
            </a:r>
          </a:p>
        </p:txBody>
      </p:sp>
      <p:sp>
        <p:nvSpPr>
          <p:cNvPr id="5" name="">
            <a:extLst xmlns:a="http://schemas.openxmlformats.org/drawingml/2006/main">
              <a:ext uri="{FF2B5EF4-FFF2-40B4-BE49-F238E27FC236}">
                <a16:creationId xmlns:a16="http://schemas.microsoft.com/office/drawing/2014/main" id="{353BFF01-9227-4915-A0EF-F64A4E1C2BE7}"/>
              </a:ext>
            </a:extLst>
          </p:cNvPr>
          <p:cNvSpPr>
            <a:spLocks xmlns:a="http://schemas.openxmlformats.org/drawingml/2006/main" noGrp="1"/>
          </p:cNvSpPr>
          <p:nvPr/>
        </p:nvSpPr>
        <p:spPr>
          <a:xfrm xmlns:a="http://schemas.openxmlformats.org/drawingml/2006/main">
            <a:off x="533400" y="21431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00" b="1">
                <a:solidFill>
                  <a:srgbClr val="1C312B"/>
                </a:solidFill>
                <a:latin typeface="Avenir Next"/>
                <a:ea typeface="Avenir Next"/>
                <a:cs typeface="Avenir Next"/>
              </a:defRPr>
            </a:defPPr>
          </a:lstStyle>
          <a:p xmlns:a="http://schemas.openxmlformats.org/drawingml/2006/main">
            <a:pPr>
              <a:defRPr sz="2700" b="1">
                <a:solidFill>
                  <a:srgbClr val="1C312B"/>
                </a:solidFill>
                <a:latin typeface="Avenir Next"/>
                <a:ea typeface="Avenir Next"/>
                <a:cs typeface="Avenir Next"/>
              </a:defRPr>
            </a:pPr>
            <a:r>
              <a:rPr sz="2700" b="1">
                <a:solidFill>
                  <a:srgbClr val="1C312B"/>
                </a:solidFill>
                <a:latin typeface="Avenir Next"/>
                <a:ea typeface="Avenir Next"/>
                <a:cs typeface="Avenir Next"/>
              </a:rPr>
              <a:t>Are replacements, commercial jobs or maintenance agreements the best growth opportunity for your team?</a:t>
            </a:r>
          </a:p>
        </p:txBody>
      </p:sp>
      <p:sp>
        <p:nvSpPr>
          <p:cNvPr id="6" name="">
            <a:extLst xmlns:a="http://schemas.openxmlformats.org/drawingml/2006/main">
              <a:ext uri="{FF2B5EF4-FFF2-40B4-BE49-F238E27FC236}">
                <a16:creationId xmlns:a16="http://schemas.microsoft.com/office/drawing/2014/main" id="{4429AC84-FB8C-4005-99D7-BCEC219D15CD}"/>
              </a:ext>
            </a:extLst>
          </p:cNvPr>
          <p:cNvSpPr>
            <a:spLocks xmlns:a="http://schemas.openxmlformats.org/drawingml/2006/main" noGrp="1"/>
          </p:cNvSpPr>
          <p:nvPr/>
        </p:nvSpPr>
        <p:spPr>
          <a:xfrm xmlns:a="http://schemas.openxmlformats.org/drawingml/2006/main">
            <a:off x="533400" y="3524250"/>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C312B"/>
                </a:solidFill>
                <a:latin typeface="Avenir Next"/>
                <a:ea typeface="Avenir Next"/>
                <a:cs typeface="Avenir Next"/>
              </a:defRPr>
            </a:defPPr>
          </a:lstStyle>
          <a:p xmlns:a="http://schemas.openxmlformats.org/drawingml/2006/main">
            <a:pPr>
              <a:defRPr sz="2175" b="1">
                <a:solidFill>
                  <a:srgbClr val="1C312B"/>
                </a:solidFill>
                <a:latin typeface="Avenir Next"/>
                <a:ea typeface="Avenir Next"/>
                <a:cs typeface="Avenir Next"/>
              </a:defRPr>
            </a:pPr>
            <a:r>
              <a:rPr sz="2175" b="1">
                <a:solidFill>
                  <a:srgbClr val="1C312B"/>
                </a:solidFill>
                <a:latin typeface="Avenir Next"/>
                <a:ea typeface="Avenir Next"/>
                <a:cs typeface="Avenir Next"/>
              </a:rPr>
              <a:t>A focused project, quoted after discovery</a:t>
            </a:r>
          </a:p>
        </p:txBody>
      </p:sp>
      <p:sp>
        <p:nvSpPr>
          <p:cNvPr id="7" name="">
            <a:extLst xmlns:a="http://schemas.openxmlformats.org/drawingml/2006/main">
              <a:ext uri="{FF2B5EF4-FFF2-40B4-BE49-F238E27FC236}">
                <a16:creationId xmlns:a16="http://schemas.microsoft.com/office/drawing/2014/main" id="{D9B09CC1-D668-4517-B74E-69289C97C0CE}"/>
              </a:ext>
            </a:extLst>
          </p:cNvPr>
          <p:cNvSpPr>
            <a:spLocks xmlns:a="http://schemas.openxmlformats.org/drawingml/2006/main" noGrp="1"/>
          </p:cNvSpPr>
          <p:nvPr/>
        </p:nvSpPr>
        <p:spPr>
          <a:xfrm xmlns:a="http://schemas.openxmlformats.org/drawingml/2006/main">
            <a:off x="533400" y="4267200"/>
            <a:ext cx="5238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Agree on the service, geography, inquiry quality and available capacity. Then define the website or search work, tracking and review date.</a:t>
            </a:r>
          </a:p>
        </p:txBody>
      </p:sp>
      <p:sp>
        <p:nvSpPr>
          <p:cNvPr id="8" name="">
            <a:extLst xmlns:a="http://schemas.openxmlformats.org/drawingml/2006/main">
              <a:ext uri="{FF2B5EF4-FFF2-40B4-BE49-F238E27FC236}">
                <a16:creationId xmlns:a16="http://schemas.microsoft.com/office/drawing/2014/main" id="{85DCBEE4-2EDE-4844-89F4-99BABAD67907}"/>
              </a:ext>
            </a:extLst>
          </p:cNvPr>
          <p:cNvSpPr>
            <a:spLocks xmlns:a="http://schemas.openxmlformats.org/drawingml/2006/main" noGrp="1"/>
          </p:cNvSpPr>
          <p:nvPr/>
        </p:nvSpPr>
        <p:spPr>
          <a:xfrm xmlns:a="http://schemas.openxmlformats.org/drawingml/2006/main">
            <a:off x="7048500" y="352425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C312B"/>
                </a:solidFill>
                <a:latin typeface="Avenir Next"/>
                <a:ea typeface="Avenir Next"/>
                <a:cs typeface="Avenir Next"/>
              </a:defRPr>
            </a:defPPr>
          </a:lstStyle>
          <a:p xmlns:a="http://schemas.openxmlformats.org/drawingml/2006/main">
            <a:pPr>
              <a:defRPr sz="2100" b="1">
                <a:solidFill>
                  <a:srgbClr val="1C312B"/>
                </a:solidFill>
                <a:latin typeface="Avenir Next"/>
                <a:ea typeface="Avenir Next"/>
                <a:cs typeface="Avenir Next"/>
              </a:defRPr>
            </a:pPr>
            <a:r>
              <a:rPr sz="2100" b="1">
                <a:solidFill>
                  <a:srgbClr val="1C312B"/>
                </a:solidFill>
                <a:latin typeface="Avenir Next"/>
                <a:ea typeface="Avenir Next"/>
                <a:cs typeface="Avenir Next"/>
              </a:rPr>
              <a:t>Relevant work to review</a:t>
            </a:r>
          </a:p>
        </p:txBody>
      </p:sp>
      <p:sp>
        <p:nvSpPr>
          <p:cNvPr id="9" name="">
            <a:extLst xmlns:a="http://schemas.openxmlformats.org/drawingml/2006/main">
              <a:ext uri="{FF2B5EF4-FFF2-40B4-BE49-F238E27FC236}">
                <a16:creationId xmlns:a16="http://schemas.microsoft.com/office/drawing/2014/main" id="{D770C147-7452-4070-BACF-133F28470401}"/>
              </a:ext>
            </a:extLst>
          </p:cNvPr>
          <p:cNvSpPr>
            <a:spLocks xmlns:a="http://schemas.openxmlformats.org/drawingml/2006/main" noGrp="1"/>
          </p:cNvSpPr>
          <p:nvPr/>
        </p:nvSpPr>
        <p:spPr>
          <a:xfrm xmlns:a="http://schemas.openxmlformats.org/drawingml/2006/main">
            <a:off x="7048500" y="4143375"/>
            <a:ext cx="4476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42927"/>
                </a:solidFill>
                <a:latin typeface="Avenir Next"/>
                <a:ea typeface="Avenir Next"/>
                <a:cs typeface="Avenir Next"/>
              </a:defRPr>
            </a:defPPr>
          </a:lstStyle>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 East</a:t>
            </a:r>
          </a:p>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builderseastfl.com</a:t>
            </a:r>
          </a:p>
        </p:txBody>
      </p:sp>
      <p:sp>
        <p:nvSpPr>
          <p:cNvPr id="10" name="">
            <a:extLst xmlns:a="http://schemas.openxmlformats.org/drawingml/2006/main">
              <a:ext uri="{FF2B5EF4-FFF2-40B4-BE49-F238E27FC236}">
                <a16:creationId xmlns:a16="http://schemas.microsoft.com/office/drawing/2014/main" id="{063E3AE7-9443-44FA-B217-31418454A69D}"/>
              </a:ext>
            </a:extLst>
          </p:cNvPr>
          <p:cNvSpPr>
            <a:spLocks xmlns:a="http://schemas.openxmlformats.org/drawingml/2006/main" noGrp="1"/>
          </p:cNvSpPr>
          <p:nvPr/>
        </p:nvSpPr>
        <p:spPr>
          <a:xfrm xmlns:a="http://schemas.openxmlformats.org/drawingml/2006/main">
            <a:off x="7048500" y="5105400"/>
            <a:ext cx="4476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42927"/>
                </a:solidFill>
                <a:latin typeface="Avenir Next"/>
                <a:ea typeface="Avenir Next"/>
                <a:cs typeface="Avenir Next"/>
              </a:defRPr>
            </a:defPPr>
          </a:lstStyle>
          <a:p xmlns:a="http://schemas.openxmlformats.org/drawingml/2006/main">
            <a:pPr>
              <a:defRPr sz="1650" b="0">
                <a:solidFill>
                  <a:srgbClr val="242927"/>
                </a:solidFill>
                <a:latin typeface="Avenir Next"/>
                <a:ea typeface="Avenir Next"/>
                <a:cs typeface="Avenir Next"/>
              </a:defRPr>
            </a:pPr>
            <a:r>
              <a:rPr sz="1650" b="0">
                <a:solidFill>
                  <a:srgbClr val="242927"/>
                </a:solidFill>
                <a:latin typeface="Avenir Next"/>
                <a:ea typeface="Avenir Next"/>
                <a:cs typeface="Avenir Next"/>
              </a:rPr>
              <a:t>Ravi’s web-development portfolio. SEO outcomes are separate and must be supported by their own evidence.</a:t>
            </a:r>
          </a:p>
        </p:txBody>
      </p:sp>
    </p:spTree>
    <p:extLst>
      <p:ext uri="{BB962C8B-B14F-4D97-AF65-F5344CB8AC3E}">
        <p14:creationId xmlns:p14="http://schemas.microsoft.com/office/powerpoint/2010/main" val="17034878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2026-10-17T09:22:50.8270000Z</dcterms:created>
  <dcterms:modified xsi:type="dcterms:W3CDTF">2026-10-17T09:22:50.8270000Z</dcterms:modified>
</coreProperties>
</file>