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charts/chart1.xml" ContentType="application/vnd.openxmlformats-officedocument.drawingml.chart+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18c41b995e35432b" /><Relationship Type="http://schemas.openxmlformats.org/officeDocument/2006/relationships/extended-properties" Target="/docProps/app.xml" Id="R534928cb330c453a" /><Relationship Type="http://schemas.openxmlformats.org/officeDocument/2006/relationships/officeDocument" Target="/ppt/presentation.xml" Id="R12b6c140033f4cee" /></Relationships>
</file>

<file path=ppt/presentation.xml><?xml version="1.0" encoding="utf-8"?>
<p:presentation xmlns:p="http://schemas.openxmlformats.org/presentationml/2006/main">
  <p:sldMasterIdLst>
    <p:sldMasterId xmlns:r="http://schemas.openxmlformats.org/officeDocument/2006/relationships" id="2147483648" r:id="R6e8d50c1af1c4b61"/>
  </p:sldMasterIdLst>
  <p:notesMasterIdLst>
    <p:notesMasterId xmlns:r="http://schemas.openxmlformats.org/officeDocument/2006/relationships" r:id="R5dd716f6b9734bc2"/>
  </p:notesMasterIdLst>
  <p:sldIdLst>
    <p:sldId xmlns:r="http://schemas.openxmlformats.org/officeDocument/2006/relationships" id="256" r:id="R2b616d4f1b034be5"/>
    <p:sldId xmlns:r="http://schemas.openxmlformats.org/officeDocument/2006/relationships" id="257" r:id="R68e94bd089f7481f"/>
    <p:sldId xmlns:r="http://schemas.openxmlformats.org/officeDocument/2006/relationships" id="258" r:id="Rd94f441d05514df8"/>
    <p:sldId xmlns:r="http://schemas.openxmlformats.org/officeDocument/2006/relationships" id="259" r:id="R2692144c4e824323"/>
    <p:sldId xmlns:r="http://schemas.openxmlformats.org/officeDocument/2006/relationships" id="260" r:id="Rb476f0b855a5407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28485dcf7bc405e" /><Relationship Type="http://schemas.openxmlformats.org/officeDocument/2006/relationships/slideMaster" Target="/ppt/slideMasters/slideMaster1.xml" Id="R6e8d50c1af1c4b61" /><Relationship Type="http://schemas.openxmlformats.org/officeDocument/2006/relationships/notesMaster" Target="/ppt/notesMasters/notesMaster1.xml" Id="R5dd716f6b9734bc2" /><Relationship Type="http://schemas.openxmlformats.org/officeDocument/2006/relationships/presProps" Target="/ppt/presProps.xml" Id="Rec0e9b2477e849f5" /><Relationship Type="http://schemas.openxmlformats.org/officeDocument/2006/relationships/tableStyles" Target="/ppt/tableStyles.xml" Id="R35ae9a8f9a36415c" /><Relationship Type="http://schemas.openxmlformats.org/officeDocument/2006/relationships/slide" Target="/ppt/slides/slide1.xml" Id="R2b616d4f1b034be5" /><Relationship Type="http://schemas.openxmlformats.org/officeDocument/2006/relationships/slide" Target="/ppt/slides/slide2.xml" Id="R68e94bd089f7481f" /><Relationship Type="http://schemas.openxmlformats.org/officeDocument/2006/relationships/slide" Target="/ppt/slides/slide3.xml" Id="Rd94f441d05514df8" /><Relationship Type="http://schemas.openxmlformats.org/officeDocument/2006/relationships/slide" Target="/ppt/slides/slide4.xml" Id="R2692144c4e824323" /><Relationship Type="http://schemas.openxmlformats.org/officeDocument/2006/relationships/slide" Target="/ppt/slides/slide5.xml" Id="Rb476f0b855a5407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eba401948ca4c4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c58751a90884cf2" /><Relationship Type="http://schemas.openxmlformats.org/officeDocument/2006/relationships/notesMaster" Target="/ppt/notesMasters/notesMaster1.xml" Id="R2657b89b78a642fc" /></Relationships>
</file>

<file path=ppt/notesSlides/_rels/notesSlide2.xml.rels>&#65279;<?xml version="1.0" encoding="utf-8"?><Relationships xmlns="http://schemas.openxmlformats.org/package/2006/relationships"><Relationship Type="http://schemas.openxmlformats.org/officeDocument/2006/relationships/slide" Target="/ppt/slides/slide2.xml" Id="R14a52969e4454c2a" /><Relationship Type="http://schemas.openxmlformats.org/officeDocument/2006/relationships/notesMaster" Target="/ppt/notesMasters/notesMaster1.xml" Id="R59c488017f754828" /></Relationships>
</file>

<file path=ppt/notesSlides/_rels/notesSlide3.xml.rels>&#65279;<?xml version="1.0" encoding="utf-8"?><Relationships xmlns="http://schemas.openxmlformats.org/package/2006/relationships"><Relationship Type="http://schemas.openxmlformats.org/officeDocument/2006/relationships/slide" Target="/ppt/slides/slide3.xml" Id="R1fef5ff137a54c8a" /><Relationship Type="http://schemas.openxmlformats.org/officeDocument/2006/relationships/notesMaster" Target="/ppt/notesMasters/notesMaster1.xml" Id="Rc69357add46f4787" /></Relationships>
</file>

<file path=ppt/notesSlides/_rels/notesSlide4.xml.rels>&#65279;<?xml version="1.0" encoding="utf-8"?><Relationships xmlns="http://schemas.openxmlformats.org/package/2006/relationships"><Relationship Type="http://schemas.openxmlformats.org/officeDocument/2006/relationships/slide" Target="/ppt/slides/slide4.xml" Id="R0cb2400df6154950" /><Relationship Type="http://schemas.openxmlformats.org/officeDocument/2006/relationships/notesMaster" Target="/ppt/notesMasters/notesMaster1.xml" Id="R52865f7c3719488c" /></Relationships>
</file>

<file path=ppt/notesSlides/_rels/notesSlide5.xml.rels>&#65279;<?xml version="1.0" encoding="utf-8"?><Relationships xmlns="http://schemas.openxmlformats.org/package/2006/relationships"><Relationship Type="http://schemas.openxmlformats.org/officeDocument/2006/relationships/slide" Target="/ppt/slides/slide5.xml" Id="R3efb36db21c244ad" /><Relationship Type="http://schemas.openxmlformats.org/officeDocument/2006/relationships/notesMaster" Target="/ppt/notesMasters/notesMaster1.xml" Id="R8b893d4985e24ef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Observed website screenshot captured October17,2026. https://www.tropicalflames.com/</a:t>
            </a:r>
          </a:p>
          <a:p xmlns:a="http://schemas.openxmlformats.org/drawingml/2006/main">
            <a:r>
              <a:t>https://www.tropicalflames.com/</a:t>
            </a:r>
          </a:p>
          <a:p xmlns:a="http://schemas.openxmlformats.org/drawingml/2006/main">
            <a:r>
              <a:t>The reviewed homepage combines product specials and shopping with custom design-and-installation services in the same journey.</a:t>
            </a:r>
          </a:p>
          <a:p xmlns:a="http://schemas.openxmlformats.org/drawingml/2006/main">
            <a:r>
              <a:t>No form or conversion failure claimed. Existing SEO and marketing vendor unknown. Sources: https://www.tropicalflames.com/</a:t>
            </a:r>
          </a:p>
          <a:p xmlns:a="http://schemas.openxmlformats.org/drawingml/2006/main">
            <a:r>
              <a:t>https://www.tropicalflames.com/contact-us</a:t>
            </a:r>
          </a:p>
          <a:p xmlns:a="http://schemas.openxmlformats.org/drawingml/2006/main">
            <a:r>
              <a:t>https://www.tropicalflames.com/copy-of-outdoor-kitchens</a:t>
            </a:r>
          </a:p>
          <a:p xmlns:a="http://schemas.openxmlformats.org/drawingml/2006/main">
            <a:r>
              <a:t>https://www.houzz.com/professionals/fireplace/doral-fl-us-probr0-bo~t_11800~r_4153471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private homepage concept. Not a complete production website. Forms neither send nor store data. Source assets: https://www.tropicalflames.com/. No client endorsement implied. Local demo folder: tropical-flames. Opportunity: Give homeowners seeking an installed outdoor kitchen a dedicated consultation path using your actual local projects.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Ahrefs Site Explorer organic keywords: target www.tropicalflames.com, US, date2026-10-17, limit5, orderbest_positionasc. Sample and dated rows stored in ahrefs.json. Ahrefs reports position 3 for “tropical flame,”5 for “firepits near me,” and 6 for “outdoor kitchens boca raton”; useful existing visibility makes a focused consultation improvement more appropriate than an absent-SEO pitch.</a:t>
            </a:r>
          </a:p>
          <a:p xmlns:a="http://schemas.openxmlformats.org/drawingml/2006/main">
            <a:r>
              <a:t>Keyword ideas are hypotheses, not verified demand or measured ranks. Map/AI visibility not measured. No improvement guarantee.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https://reputableseomarketing.com/ , CaseStudy1, accessedOctober17,2026. Published agency self-report, not independently audited. Anonymous client; no verified calendar dates. Numbers:1 and28 website inquiries per month after6months. Separate social15leads not included. Do not imply solely SEO attribution, own Ravi result, guaranteed prospect result or client identity. Confirm approved current evidence with Danny before using as a verified partner case. Draft request is included in pack. Ravi website portfolio: https://www.builderseastfl.com/ — design/build proof, no validated SEO lift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You already appear for outdoor-kitchen searches. I have an idea for separating full installation inquiries from people shopping for individual products.</a:t>
            </a:r>
          </a:p>
          <a:p xmlns:a="http://schemas.openxmlformats.org/drawingml/2006/main">
            <a:r>
              <a:t>Are additional installed outdoor-kitchen projects a priority, and what makes an inquiry a good fit?</a:t>
            </a:r>
          </a:p>
          <a:p xmlns:a="http://schemas.openxmlformats.org/drawingml/2006/main">
            <a:r>
              <a:t>Give homeowners seeking an installed outdoor kitchen a dedicated consultation path using your actual local projects.</a:t>
            </a:r>
          </a:p>
          <a:p xmlns:a="http://schemas.openxmlformats.org/drawingml/2006/main">
            <a:r>
              <a:t>Proposed $500 scope is seller offer, not buyer budget or consent. No promises of leads or rankings. Build only after agreement and approval of business details. SEO decision: estimate contribution per job, close rate, capacity and acceptable acquisition cost; gross revenue is not profit. Public portfolio https://www.builderseastfl.com/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1187d9421e246c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1575be7d00847c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ba02eb0e6a24e1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77156540d0d483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0b830c893e346c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047014680684a0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FF39FD6-7ED9-4C8A-B5CB-F52B4DC07752}"/>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C3C7EC7-DE05-4678-90C5-15305EC962AF}"/>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3144F3D7-9A6E-4A6D-9095-CC87AB18BBF9}"/>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BAB3A1C-CB2A-4409-8EAE-539052EB0AD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2C8CC4F-CBD0-4770-B9A7-B2A486091E8E}"/>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8E90778-F26F-4CA9-A863-DFB2AB4AE31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268A4A1-338A-431A-98D2-8C3DE28B224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906B150D-1D53-4E47-884C-E3FAD6C6D72F}"/>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12CB22F-21C0-476F-A631-F9ECAB410C5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F7C8E8E-2C80-4C21-A98D-C8E32E14A6F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4997ea9fe2f4552" /><Relationship Type="http://schemas.openxmlformats.org/officeDocument/2006/relationships/slideLayout" Target="/ppt/slideLayouts/slideLayout1.xml" Id="R6e8c2a18513e4212" /><Relationship Type="http://schemas.openxmlformats.org/officeDocument/2006/relationships/slideLayout" Target="/ppt/slideLayouts/slideLayout2.xml" Id="Rd5f5a8a902c9409a" /><Relationship Type="http://schemas.openxmlformats.org/officeDocument/2006/relationships/slideLayout" Target="/ppt/slideLayouts/slideLayout3.xml" Id="R79fcbe182ace4bbd" /><Relationship Type="http://schemas.openxmlformats.org/officeDocument/2006/relationships/slideLayout" Target="/ppt/slideLayouts/slideLayout4.xml" Id="R32e701ac45d14243" /><Relationship Type="http://schemas.openxmlformats.org/officeDocument/2006/relationships/slideLayout" Target="/ppt/slideLayouts/slideLayout5.xml" Id="Ra445ae3f541f4cec" /><Relationship Type="http://schemas.openxmlformats.org/officeDocument/2006/relationships/slideLayout" Target="/ppt/slideLayouts/slideLayout6.xml" Id="R834217b4ada845a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e8c2a18513e4212"/>
    <p:sldLayoutId xmlns:r="http://schemas.openxmlformats.org/officeDocument/2006/relationships" id="2147483650" r:id="Rd5f5a8a902c9409a"/>
    <p:sldLayoutId xmlns:r="http://schemas.openxmlformats.org/officeDocument/2006/relationships" id="2147483651" r:id="R79fcbe182ace4bbd"/>
    <p:sldLayoutId xmlns:r="http://schemas.openxmlformats.org/officeDocument/2006/relationships" id="2147483652" r:id="R32e701ac45d14243"/>
    <p:sldLayoutId xmlns:r="http://schemas.openxmlformats.org/officeDocument/2006/relationships" id="2147483653" r:id="Ra445ae3f541f4cec"/>
    <p:sldLayoutId xmlns:r="http://schemas.openxmlformats.org/officeDocument/2006/relationships" id="2147483654" r:id="R834217b4ada845a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f35b89564c3c46c4" /><Relationship Type="http://schemas.openxmlformats.org/officeDocument/2006/relationships/image" Target="/ppt/media/image.jpeg" Id="Ra71dbdc5270b4cea" /><Relationship Type="http://schemas.openxmlformats.org/officeDocument/2006/relationships/notesSlide" Target="/ppt/notesSlides/notesSlide1.xml" Id="R1f47ec1d34754070"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b5b030d2d1aa46a8" /><Relationship Type="http://schemas.openxmlformats.org/officeDocument/2006/relationships/image" Target="/ppt/media/image2.jpeg" Id="R7d13aefbed894e39" /><Relationship Type="http://schemas.openxmlformats.org/officeDocument/2006/relationships/notesSlide" Target="/ppt/notesSlides/notesSlide2.xml" Id="R7bcb5ee6e3ea44eb"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202963e5ae5442c0" /><Relationship Type="http://schemas.openxmlformats.org/officeDocument/2006/relationships/notesSlide" Target="/ppt/notesSlides/notesSlide3.xml" Id="Rc4346117d261486b"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51839bdd6e1d4d30" /><Relationship Type="http://schemas.openxmlformats.org/officeDocument/2006/relationships/chart" Target="/ppt/slides/charts/chart1.xml" Id="R6d325a9ae8984187" /><Relationship Type="http://schemas.openxmlformats.org/officeDocument/2006/relationships/notesSlide" Target="/ppt/notesSlides/notesSlide4.xml" Id="Re8724f31028b40bd"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55e611c3ea724244" /><Relationship Type="http://schemas.openxmlformats.org/officeDocument/2006/relationships/notesSlide" Target="/ppt/notesSlides/notesSlide5.xml" Id="Rda63fc1f48114c83"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col"/>
        <c:varyColors val="0"/>
        <c:ser>
          <c:idx val="0"/>
          <c:order val="0"/>
          <c:tx>
            <c:v>Agency-reported inquiries</c:v>
          </c:tx>
          <c:spPr>
            <a:solidFill xmlns:a="http://schemas.openxmlformats.org/drawingml/2006/main">
              <a:srgbClr val="2D6556"/>
            </a:solidFill>
          </c:spPr>
          <c:invertIfNegative val="0"/>
          <c:cat>
            <c:strRef>
              <c:f>'Chart Data'!$A$2:$A$3</c:f>
              <c:strCache>
                <c:ptCount val="2"/>
                <c:pt idx="0">
                  <c:v>Starting point</c:v>
                </c:pt>
                <c:pt idx="1">
                  <c:v>After six months</c:v>
                </c:pt>
              </c:strCache>
            </c:strRef>
          </c:cat>
          <c:val>
            <c:numRef>
              <c:f>'Chart Data'!$B$2:$B$3</c:f>
              <c:numCache>
                <c:formatCode>General</c:formatCode>
                <c:ptCount val="2"/>
                <c:pt idx="0">
                  <c:v>1</c:v>
                </c:pt>
                <c:pt idx="1">
                  <c:v>28</c:v>
                </c:pt>
              </c:numCache>
            </c:numRef>
          </c:val>
        </c:ser>
        <c:dLbls>
          <c:txPr>
            <a:bodyPr xmlns:a="http://schemas.openxmlformats.org/drawingml/2006/main" anchorCtr="1"/>
            <a:lstStyle xmlns:a="http://schemas.openxmlformats.org/drawingml/2006/main"/>
            <a:p xmlns:a="http://schemas.openxmlformats.org/drawingml/2006/main">
              <a:pPr>
                <a:defRPr>
                  <a:latin typeface="Avenir Next"/>
                  <a:ea typeface="Avenir Next"/>
                  <a:cs typeface="Avenir Next"/>
                </a:defRPr>
              </a:pPr>
            </a:p>
          </c:txPr>
          <c:dLblPos val="outEnd"/>
          <c:showLegendKey val="0"/>
          <c:showVal val="1"/>
          <c:showCatName val="0"/>
          <c:showSerName val="0"/>
          <c:showPercent val="0"/>
          <c:showBubbleSize val="0"/>
          <c:showLeaderLines val="0"/>
        </c:dLbls>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venir Next"/>
                <a:ea typeface="Avenir Next"/>
                <a:cs typeface="Avenir Next"/>
              </a:defRPr>
            </a:pPr>
          </a:p>
        </c:txPr>
        <c:crossAx val="48672768"/>
      </c:catAx>
      <c:valAx>
        <c:axId val="48672768"/>
        <c:scaling>
          <c:orientation val="minMax"/>
        </c:scaling>
        <c:delete val="0"/>
        <c:axPos val="l"/>
        <c:majorGridlines>
          <c:spPr>
            <a:ln xmlns:a="http://schemas.openxmlformats.org/drawingml/2006/main" w="9525">
              <a:solidFill>
                <a:srgbClr val="D9DDD5"/>
              </a:solidFill>
              <a:prstDash val="solid"/>
            </a:ln>
          </c:spPr>
        </c:majorGridlines>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venir Next"/>
                <a:ea typeface="Avenir Next"/>
                <a:cs typeface="Avenir Next"/>
              </a:defRPr>
            </a:pPr>
          </a:p>
        </c:txPr>
        <c:crossAx val="48650112"/>
        <c:crossBetween val="between"/>
      </c:valAx>
    </c:plotArea>
    <c:plotVisOnly val="1"/>
  </c:chart>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79983D0D-90CC-416B-8B7F-EBCFD378A257}"/>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TROPICAL FLAMES · WEBSITE CONVERSATION</a:t>
            </a:r>
          </a:p>
        </p:txBody>
      </p:sp>
      <p:sp>
        <p:nvSpPr>
          <p:cNvPr id="2" name="">
            <a:extLst xmlns:a="http://schemas.openxmlformats.org/drawingml/2006/main">
              <a:ext uri="{FF2B5EF4-FFF2-40B4-BE49-F238E27FC236}">
                <a16:creationId xmlns:a16="http://schemas.microsoft.com/office/drawing/2014/main" id="{9110F667-A2F4-494F-8FC9-DD47A7176D32}"/>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clearer path from interest to inquiry</a:t>
            </a:r>
          </a:p>
        </p:txBody>
      </p:sp>
      <p:sp>
        <p:nvSpPr>
          <p:cNvPr id="3" name="">
            <a:extLst xmlns:a="http://schemas.openxmlformats.org/drawingml/2006/main">
              <a:ext uri="{FF2B5EF4-FFF2-40B4-BE49-F238E27FC236}">
                <a16:creationId xmlns:a16="http://schemas.microsoft.com/office/drawing/2014/main" id="{D116D7B1-C827-47B0-A88B-6B29B273C2F1}"/>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3147B0DD-D92A-4BA5-BA1C-BCEED42642E3}"/>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01</a:t>
            </a:r>
          </a:p>
        </p:txBody>
      </p:sp>
      <p:pic>
        <p:nvPicPr>
          <p:cNvPr id="5" name="">
            <a:extLst xmlns:a="http://schemas.openxmlformats.org/drawingml/2006/main">
              <a:ext uri="{FF2B5EF4-FFF2-40B4-BE49-F238E27FC236}">
                <a16:creationId xmlns:a16="http://schemas.microsoft.com/office/drawing/2014/main" id="{6CCF64A5-8ACE-497E-84C3-9FB4F364FDB4}"/>
              </a:ext>
            </a:extLst>
          </p:cNvPr>
          <p:cNvPicPr>
            <a:picLocks xmlns:a="http://schemas.openxmlformats.org/drawingml/2006/main" noChangeAspect="1"/>
          </p:cNvPicPr>
          <p:nvPr/>
        </p:nvPicPr>
        <p:blipFill>
          <a:blip xmlns:r="http://schemas.openxmlformats.org/officeDocument/2006/relationships" xmlns:a="http://schemas.openxmlformats.org/drawingml/2006/main" r:embed="Ra71dbdc5270b4cea"/>
          <a:stretch xmlns:a="http://schemas.openxmlformats.org/drawingml/2006/main"/>
        </p:blipFill>
        <p:spPr>
          <a:xfrm xmlns:a="http://schemas.openxmlformats.org/drawingml/2006/main">
            <a:off x="533400" y="2076450"/>
            <a:ext cx="6858000" cy="38671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82D09C85-12CC-4CC7-BE0D-1EF0BCD68DCB}"/>
              </a:ext>
            </a:extLst>
          </p:cNvPr>
          <p:cNvSpPr>
            <a:spLocks xmlns:a="http://schemas.openxmlformats.org/drawingml/2006/main" noGrp="1"/>
          </p:cNvSpPr>
          <p:nvPr/>
        </p:nvSpPr>
        <p:spPr>
          <a:xfrm xmlns:a="http://schemas.openxmlformats.org/drawingml/2006/main">
            <a:off x="7810500" y="2143125"/>
            <a:ext cx="3619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What I noticed</a:t>
            </a:r>
          </a:p>
        </p:txBody>
      </p:sp>
      <p:sp>
        <p:nvSpPr>
          <p:cNvPr id="7" name="">
            <a:extLst xmlns:a="http://schemas.openxmlformats.org/drawingml/2006/main">
              <a:ext uri="{FF2B5EF4-FFF2-40B4-BE49-F238E27FC236}">
                <a16:creationId xmlns:a16="http://schemas.microsoft.com/office/drawing/2014/main" id="{1302CD4F-B0F0-4AB2-9177-F0F26100D6CD}"/>
              </a:ext>
            </a:extLst>
          </p:cNvPr>
          <p:cNvSpPr>
            <a:spLocks xmlns:a="http://schemas.openxmlformats.org/drawingml/2006/main" noGrp="1"/>
          </p:cNvSpPr>
          <p:nvPr/>
        </p:nvSpPr>
        <p:spPr>
          <a:xfrm xmlns:a="http://schemas.openxmlformats.org/drawingml/2006/main">
            <a:off x="7810500" y="2667000"/>
            <a:ext cx="361950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42927"/>
                </a:solidFill>
                <a:latin typeface="Avenir Next"/>
                <a:ea typeface="Avenir Next"/>
                <a:cs typeface="Avenir Next"/>
              </a:defRPr>
            </a:defPPr>
          </a:lstStyle>
          <a:p xmlns:a="http://schemas.openxmlformats.org/drawingml/2006/main">
            <a:pPr>
              <a:defRPr sz="1875" b="0">
                <a:solidFill>
                  <a:srgbClr val="242927"/>
                </a:solidFill>
                <a:latin typeface="Avenir Next"/>
                <a:ea typeface="Avenir Next"/>
                <a:cs typeface="Avenir Next"/>
              </a:defRPr>
            </a:pPr>
            <a:r>
              <a:rPr sz="1875" b="0">
                <a:solidFill>
                  <a:srgbClr val="242927"/>
                </a:solidFill>
                <a:latin typeface="Avenir Next"/>
                <a:ea typeface="Avenir Next"/>
                <a:cs typeface="Avenir Next"/>
              </a:rPr>
              <a:t>On our first visit, a newsletter popup covered the project message. Consider delaying that prompt and giving custom-installation visitors a focused path. The underlying site already has strong imagery and contact actions.</a:t>
            </a:r>
          </a:p>
        </p:txBody>
      </p:sp>
      <p:sp>
        <p:nvSpPr>
          <p:cNvPr id="8" name="">
            <a:extLst xmlns:a="http://schemas.openxmlformats.org/drawingml/2006/main">
              <a:ext uri="{FF2B5EF4-FFF2-40B4-BE49-F238E27FC236}">
                <a16:creationId xmlns:a16="http://schemas.microsoft.com/office/drawing/2014/main" id="{06F5BC88-FB83-4626-9E75-8E206A659340}"/>
              </a:ext>
            </a:extLst>
          </p:cNvPr>
          <p:cNvSpPr>
            <a:spLocks xmlns:a="http://schemas.openxmlformats.org/drawingml/2006/main" noGrp="1"/>
          </p:cNvSpPr>
          <p:nvPr/>
        </p:nvSpPr>
        <p:spPr>
          <a:xfrm xmlns:a="http://schemas.openxmlformats.org/drawingml/2006/main">
            <a:off x="533400" y="6000750"/>
            <a:ext cx="685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656B63"/>
                </a:solidFill>
                <a:latin typeface="Avenir Next"/>
                <a:ea typeface="Avenir Next"/>
                <a:cs typeface="Avenir Next"/>
              </a:defRPr>
            </a:defPPr>
          </a:lstStyle>
          <a:p xmlns:a="http://schemas.openxmlformats.org/drawingml/2006/main">
            <a:pPr>
              <a:defRPr sz="1125" b="0">
                <a:solidFill>
                  <a:srgbClr val="656B63"/>
                </a:solidFill>
                <a:latin typeface="Avenir Next"/>
                <a:ea typeface="Avenir Next"/>
                <a:cs typeface="Avenir Next"/>
              </a:defRPr>
            </a:pPr>
            <a:r>
              <a:rPr sz="1125" b="0">
                <a:solidFill>
                  <a:srgbClr val="656B63"/>
                </a:solidFill>
                <a:latin typeface="Avenir Next"/>
                <a:ea typeface="Avenir Next"/>
                <a:cs typeface="Avenir Next"/>
              </a:rPr>
              <a:t>Current website · first-visit newsletter overlay shown</a:t>
            </a:r>
          </a:p>
        </p:txBody>
      </p:sp>
    </p:spTree>
    <p:extLst>
      <p:ext uri="{BB962C8B-B14F-4D97-AF65-F5344CB8AC3E}">
        <p14:creationId xmlns:p14="http://schemas.microsoft.com/office/powerpoint/2010/main" val="1972522830"/>
      </p:ext>
    </p:extLst>
  </p:cSld>
</p:sld>
</file>

<file path=ppt/slides/slide2.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2B53BAE7-31AA-40AE-8664-53CFB7255882}"/>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TROPICAL FLAMES · PROPOSED DIRECTION</a:t>
            </a:r>
          </a:p>
        </p:txBody>
      </p:sp>
      <p:sp>
        <p:nvSpPr>
          <p:cNvPr id="2" name="">
            <a:extLst xmlns:a="http://schemas.openxmlformats.org/drawingml/2006/main">
              <a:ext uri="{FF2B5EF4-FFF2-40B4-BE49-F238E27FC236}">
                <a16:creationId xmlns:a16="http://schemas.microsoft.com/office/drawing/2014/main" id="{3C1C48A2-C74C-4976-826B-02D12DD32041}"/>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small concept, built around your business</a:t>
            </a:r>
          </a:p>
        </p:txBody>
      </p:sp>
      <p:sp>
        <p:nvSpPr>
          <p:cNvPr id="3" name="">
            <a:extLst xmlns:a="http://schemas.openxmlformats.org/drawingml/2006/main">
              <a:ext uri="{FF2B5EF4-FFF2-40B4-BE49-F238E27FC236}">
                <a16:creationId xmlns:a16="http://schemas.microsoft.com/office/drawing/2014/main" id="{70466C10-CABF-4BA3-96A5-CA1DBB1CE145}"/>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FA3542F6-F619-45F5-A304-251169E97E91}"/>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02</a:t>
            </a:r>
          </a:p>
        </p:txBody>
      </p:sp>
      <p:pic>
        <p:nvPicPr>
          <p:cNvPr id="5" name="">
            <a:extLst xmlns:a="http://schemas.openxmlformats.org/drawingml/2006/main">
              <a:ext uri="{FF2B5EF4-FFF2-40B4-BE49-F238E27FC236}">
                <a16:creationId xmlns:a16="http://schemas.microsoft.com/office/drawing/2014/main" id="{2267D9BC-6C9B-49A4-B00D-B80CD8FB7094}"/>
              </a:ext>
            </a:extLst>
          </p:cNvPr>
          <p:cNvPicPr>
            <a:picLocks xmlns:a="http://schemas.openxmlformats.org/drawingml/2006/main" noChangeAspect="1"/>
          </p:cNvPicPr>
          <p:nvPr/>
        </p:nvPicPr>
        <p:blipFill>
          <a:blip xmlns:r="http://schemas.openxmlformats.org/officeDocument/2006/relationships" xmlns:a="http://schemas.openxmlformats.org/drawingml/2006/main" r:embed="R7d13aefbed894e39"/>
          <a:stretch xmlns:a="http://schemas.openxmlformats.org/drawingml/2006/main"/>
        </p:blipFill>
        <p:spPr>
          <a:xfrm xmlns:a="http://schemas.openxmlformats.org/drawingml/2006/main">
            <a:off x="1482919" y="1981200"/>
            <a:ext cx="4292211" cy="385762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7C06AD0E-DE54-4F88-844B-0B8902F4F49C}"/>
              </a:ext>
            </a:extLst>
          </p:cNvPr>
          <p:cNvSpPr>
            <a:spLocks xmlns:a="http://schemas.openxmlformats.org/drawingml/2006/main" noGrp="1"/>
          </p:cNvSpPr>
          <p:nvPr/>
        </p:nvSpPr>
        <p:spPr>
          <a:xfrm xmlns:a="http://schemas.openxmlformats.org/drawingml/2006/main">
            <a:off x="7200900" y="2095500"/>
            <a:ext cx="438150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The best room</a:t>
            </a:r>
          </a:p>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is outside.</a:t>
            </a:r>
          </a:p>
        </p:txBody>
      </p:sp>
      <p:sp>
        <p:nvSpPr>
          <p:cNvPr id="7" name="">
            <a:extLst xmlns:a="http://schemas.openxmlformats.org/drawingml/2006/main">
              <a:ext uri="{FF2B5EF4-FFF2-40B4-BE49-F238E27FC236}">
                <a16:creationId xmlns:a16="http://schemas.microsoft.com/office/drawing/2014/main" id="{00770178-D34F-40C3-85C5-B8593021ECB6}"/>
              </a:ext>
            </a:extLst>
          </p:cNvPr>
          <p:cNvSpPr>
            <a:spLocks xmlns:a="http://schemas.openxmlformats.org/drawingml/2006/main" noGrp="1"/>
          </p:cNvSpPr>
          <p:nvPr/>
        </p:nvSpPr>
        <p:spPr>
          <a:xfrm xmlns:a="http://schemas.openxmlformats.org/drawingml/2006/main">
            <a:off x="7200900" y="3667125"/>
            <a:ext cx="433387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242927"/>
                </a:solidFill>
                <a:latin typeface="Avenir Next"/>
                <a:ea typeface="Avenir Next"/>
                <a:cs typeface="Avenir Next"/>
              </a:defRPr>
            </a:defPPr>
          </a:lstStyle>
          <a:p xmlns:a="http://schemas.openxmlformats.org/drawingml/2006/main">
            <a:pPr>
              <a:defRPr sz="1800" b="0">
                <a:solidFill>
                  <a:srgbClr val="242927"/>
                </a:solidFill>
                <a:latin typeface="Avenir Next"/>
                <a:ea typeface="Avenir Next"/>
                <a:cs typeface="Avenir Next"/>
              </a:defRPr>
            </a:pPr>
            <a:r>
              <a:rPr sz="1800" b="0">
                <a:solidFill>
                  <a:srgbClr val="242927"/>
                </a:solidFill>
                <a:latin typeface="Avenir Next"/>
                <a:ea typeface="Avenir Next"/>
                <a:cs typeface="Avenir Next"/>
              </a:rPr>
              <a:t>Custom outdoor kitchens, grills and fire features in Boca Raton. Turn a gathering space into a place you use every day.</a:t>
            </a:r>
          </a:p>
        </p:txBody>
      </p:sp>
      <p:sp>
        <p:nvSpPr>
          <p:cNvPr id="8" name="">
            <a:extLst xmlns:a="http://schemas.openxmlformats.org/drawingml/2006/main">
              <a:ext uri="{FF2B5EF4-FFF2-40B4-BE49-F238E27FC236}">
                <a16:creationId xmlns:a16="http://schemas.microsoft.com/office/drawing/2014/main" id="{70A263EF-0EB7-40E3-98D5-42ACD768ACB0}"/>
              </a:ext>
            </a:extLst>
          </p:cNvPr>
          <p:cNvSpPr>
            <a:spLocks xmlns:a="http://schemas.openxmlformats.org/drawingml/2006/main" noGrp="1"/>
          </p:cNvSpPr>
          <p:nvPr/>
        </p:nvSpPr>
        <p:spPr>
          <a:xfrm xmlns:a="http://schemas.openxmlformats.org/drawingml/2006/main">
            <a:off x="7200900" y="5286375"/>
            <a:ext cx="4381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Explore your outdoor project →</a:t>
            </a:r>
          </a:p>
        </p:txBody>
      </p:sp>
      <p:sp>
        <p:nvSpPr>
          <p:cNvPr id="9" name="">
            <a:extLst xmlns:a="http://schemas.openxmlformats.org/drawingml/2006/main">
              <a:ext uri="{FF2B5EF4-FFF2-40B4-BE49-F238E27FC236}">
                <a16:creationId xmlns:a16="http://schemas.microsoft.com/office/drawing/2014/main" id="{96D8D0AC-B3F3-4377-8157-5A75BEB1BAF5}"/>
              </a:ext>
            </a:extLst>
          </p:cNvPr>
          <p:cNvSpPr>
            <a:spLocks xmlns:a="http://schemas.openxmlformats.org/drawingml/2006/main" noGrp="1"/>
          </p:cNvSpPr>
          <p:nvPr/>
        </p:nvSpPr>
        <p:spPr>
          <a:xfrm xmlns:a="http://schemas.openxmlformats.org/drawingml/2006/main">
            <a:off x="533400" y="5981700"/>
            <a:ext cx="111252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656B63"/>
                </a:solidFill>
                <a:latin typeface="Avenir Next"/>
                <a:ea typeface="Avenir Next"/>
                <a:cs typeface="Avenir Next"/>
              </a:defRPr>
            </a:defPPr>
          </a:lstStyle>
          <a:p xmlns:a="http://schemas.openxmlformats.org/drawingml/2006/main">
            <a:pPr>
              <a:defRPr sz="1350" b="0">
                <a:solidFill>
                  <a:srgbClr val="656B63"/>
                </a:solidFill>
                <a:latin typeface="Avenir Next"/>
                <a:ea typeface="Avenir Next"/>
                <a:cs typeface="Avenir Next"/>
              </a:defRPr>
            </a:pPr>
            <a:r>
              <a:rPr sz="1350" b="0">
                <a:solidFill>
                  <a:srgbClr val="656B63"/>
                </a:solidFill>
                <a:latin typeface="Avenir Next"/>
                <a:ea typeface="Avenir Next"/>
                <a:cs typeface="Avenir Next"/>
              </a:rPr>
              <a:t>Published business imagery + proposed copy · Open the interactive homepage concept from the pack</a:t>
            </a:r>
          </a:p>
        </p:txBody>
      </p:sp>
    </p:spTree>
    <p:extLst>
      <p:ext uri="{BB962C8B-B14F-4D97-AF65-F5344CB8AC3E}">
        <p14:creationId xmlns:p14="http://schemas.microsoft.com/office/powerpoint/2010/main" val="862627807"/>
      </p:ext>
    </p:extLst>
  </p:cSld>
</p:sld>
</file>

<file path=ppt/slides/slide3.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982EB1B-4E7A-4B97-B5EF-29065BC54550}"/>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TROPICAL FLAMES · SEARCH DISCUSSION</a:t>
            </a:r>
          </a:p>
        </p:txBody>
      </p:sp>
      <p:sp>
        <p:nvSpPr>
          <p:cNvPr id="2" name="">
            <a:extLst xmlns:a="http://schemas.openxmlformats.org/drawingml/2006/main">
              <a:ext uri="{FF2B5EF4-FFF2-40B4-BE49-F238E27FC236}">
                <a16:creationId xmlns:a16="http://schemas.microsoft.com/office/drawing/2014/main" id="{AB9D89CB-7380-46B3-8088-290817FDB512}"/>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Search evidence and a focused starting point</a:t>
            </a:r>
          </a:p>
        </p:txBody>
      </p:sp>
      <p:sp>
        <p:nvSpPr>
          <p:cNvPr id="3" name="">
            <a:extLst xmlns:a="http://schemas.openxmlformats.org/drawingml/2006/main">
              <a:ext uri="{FF2B5EF4-FFF2-40B4-BE49-F238E27FC236}">
                <a16:creationId xmlns:a16="http://schemas.microsoft.com/office/drawing/2014/main" id="{BA7C623B-B6B1-4774-B09E-ED83646690DD}"/>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56E4018E-69A3-4837-BE64-F4C416EBD4E7}"/>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03</a:t>
            </a:r>
          </a:p>
        </p:txBody>
      </p:sp>
      <p:sp>
        <p:nvSpPr>
          <p:cNvPr id="5" name="">
            <a:extLst xmlns:a="http://schemas.openxmlformats.org/drawingml/2006/main">
              <a:ext uri="{FF2B5EF4-FFF2-40B4-BE49-F238E27FC236}">
                <a16:creationId xmlns:a16="http://schemas.microsoft.com/office/drawing/2014/main" id="{31056884-620F-4414-A814-1654EFD1382C}"/>
              </a:ext>
            </a:extLst>
          </p:cNvPr>
          <p:cNvSpPr>
            <a:spLocks xmlns:a="http://schemas.openxmlformats.org/drawingml/2006/main" noGrp="1"/>
          </p:cNvSpPr>
          <p:nvPr/>
        </p:nvSpPr>
        <p:spPr>
          <a:xfrm xmlns:a="http://schemas.openxmlformats.org/drawingml/2006/main">
            <a:off x="533400" y="2047875"/>
            <a:ext cx="5286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56B63"/>
                </a:solidFill>
                <a:latin typeface="Avenir Next"/>
                <a:ea typeface="Avenir Next"/>
                <a:cs typeface="Avenir Next"/>
              </a:defRPr>
            </a:defPPr>
          </a:lstStyle>
          <a:p xmlns:a="http://schemas.openxmlformats.org/drawingml/2006/main">
            <a:pPr>
              <a:defRPr sz="1350" b="1">
                <a:solidFill>
                  <a:srgbClr val="656B63"/>
                </a:solidFill>
                <a:latin typeface="Avenir Next"/>
                <a:ea typeface="Avenir Next"/>
                <a:cs typeface="Avenir Next"/>
              </a:defRPr>
            </a:pPr>
            <a:r>
              <a:rPr sz="1350" b="1">
                <a:solidFill>
                  <a:srgbClr val="656B63"/>
                </a:solidFill>
                <a:latin typeface="Avenir Next"/>
                <a:ea typeface="Avenir Next"/>
                <a:cs typeface="Avenir Next"/>
              </a:rPr>
              <a:t>OBSERVED IN AHREFS</a:t>
            </a:r>
          </a:p>
        </p:txBody>
      </p:sp>
      <p:sp>
        <p:nvSpPr>
          <p:cNvPr id="6" name="">
            <a:extLst xmlns:a="http://schemas.openxmlformats.org/drawingml/2006/main">
              <a:ext uri="{FF2B5EF4-FFF2-40B4-BE49-F238E27FC236}">
                <a16:creationId xmlns:a16="http://schemas.microsoft.com/office/drawing/2014/main" id="{EA591CFF-78C9-4D72-836A-BFEFF4037161}"/>
              </a:ext>
            </a:extLst>
          </p:cNvPr>
          <p:cNvSpPr>
            <a:spLocks xmlns:a="http://schemas.openxmlformats.org/drawingml/2006/main" noGrp="1"/>
          </p:cNvSpPr>
          <p:nvPr/>
        </p:nvSpPr>
        <p:spPr>
          <a:xfrm xmlns:a="http://schemas.openxmlformats.org/drawingml/2006/main">
            <a:off x="533400" y="255270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000" b="1">
                <a:solidFill>
                  <a:srgbClr val="1C312B"/>
                </a:solidFill>
                <a:latin typeface="Avenir Next"/>
                <a:ea typeface="Avenir Next"/>
                <a:cs typeface="Avenir Next"/>
              </a:defRPr>
            </a:defPPr>
          </a:lstStyle>
          <a:p xmlns:a="http://schemas.openxmlformats.org/drawingml/2006/main">
            <a:pPr>
              <a:defRPr sz="3000" b="1">
                <a:solidFill>
                  <a:srgbClr val="1C312B"/>
                </a:solidFill>
                <a:latin typeface="Avenir Next"/>
                <a:ea typeface="Avenir Next"/>
                <a:cs typeface="Avenir Next"/>
              </a:defRPr>
            </a:pPr>
            <a:r>
              <a:rPr sz="3000" b="1">
                <a:solidFill>
                  <a:srgbClr val="1C312B"/>
                </a:solidFill>
                <a:latin typeface="Avenir Next"/>
                <a:ea typeface="Avenir Next"/>
                <a:cs typeface="Avenir Next"/>
              </a:rPr>
              <a:t>#3</a:t>
            </a:r>
          </a:p>
        </p:txBody>
      </p:sp>
      <p:sp>
        <p:nvSpPr>
          <p:cNvPr id="7" name="">
            <a:extLst xmlns:a="http://schemas.openxmlformats.org/drawingml/2006/main">
              <a:ext uri="{FF2B5EF4-FFF2-40B4-BE49-F238E27FC236}">
                <a16:creationId xmlns:a16="http://schemas.microsoft.com/office/drawing/2014/main" id="{B448D2A3-7D85-461C-AFCA-0EF37C420168}"/>
              </a:ext>
            </a:extLst>
          </p:cNvPr>
          <p:cNvSpPr>
            <a:spLocks xmlns:a="http://schemas.openxmlformats.org/drawingml/2006/main" noGrp="1"/>
          </p:cNvSpPr>
          <p:nvPr/>
        </p:nvSpPr>
        <p:spPr>
          <a:xfrm xmlns:a="http://schemas.openxmlformats.org/drawingml/2006/main">
            <a:off x="1428750" y="2571750"/>
            <a:ext cx="4476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42927"/>
                </a:solidFill>
                <a:latin typeface="Avenir Next"/>
                <a:ea typeface="Avenir Next"/>
                <a:cs typeface="Avenir Next"/>
              </a:defRPr>
            </a:defPPr>
          </a:lstStyle>
          <a:p xmlns:a="http://schemas.openxmlformats.org/drawingml/2006/main">
            <a:pPr>
              <a:defRPr sz="1725" b="0">
                <a:solidFill>
                  <a:srgbClr val="242927"/>
                </a:solidFill>
                <a:latin typeface="Avenir Next"/>
                <a:ea typeface="Avenir Next"/>
                <a:cs typeface="Avenir Next"/>
              </a:defRPr>
            </a:pPr>
            <a:r>
              <a:rPr sz="1725" b="0">
                <a:solidFill>
                  <a:srgbClr val="242927"/>
                </a:solidFill>
                <a:latin typeface="Avenir Next"/>
                <a:ea typeface="Avenir Next"/>
                <a:cs typeface="Avenir Next"/>
              </a:rPr>
              <a:t>tropical flame</a:t>
            </a:r>
          </a:p>
        </p:txBody>
      </p:sp>
      <p:sp>
        <p:nvSpPr>
          <p:cNvPr id="8" name="">
            <a:extLst xmlns:a="http://schemas.openxmlformats.org/drawingml/2006/main">
              <a:ext uri="{FF2B5EF4-FFF2-40B4-BE49-F238E27FC236}">
                <a16:creationId xmlns:a16="http://schemas.microsoft.com/office/drawing/2014/main" id="{6540E85F-E95D-488E-B91A-D9B6F51F8D06}"/>
              </a:ext>
            </a:extLst>
          </p:cNvPr>
          <p:cNvSpPr>
            <a:spLocks xmlns:a="http://schemas.openxmlformats.org/drawingml/2006/main" noGrp="1"/>
          </p:cNvSpPr>
          <p:nvPr/>
        </p:nvSpPr>
        <p:spPr>
          <a:xfrm xmlns:a="http://schemas.openxmlformats.org/drawingml/2006/main">
            <a:off x="1428750" y="3114675"/>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Last checked 2026-09-15</a:t>
            </a:r>
          </a:p>
        </p:txBody>
      </p:sp>
      <p:sp>
        <p:nvSpPr>
          <p:cNvPr id="9" name="">
            <a:extLst xmlns:a="http://schemas.openxmlformats.org/drawingml/2006/main">
              <a:ext uri="{FF2B5EF4-FFF2-40B4-BE49-F238E27FC236}">
                <a16:creationId xmlns:a16="http://schemas.microsoft.com/office/drawing/2014/main" id="{B3BB16F3-73E9-42CA-8C39-EF4D37ABFF88}"/>
              </a:ext>
            </a:extLst>
          </p:cNvPr>
          <p:cNvSpPr>
            <a:spLocks xmlns:a="http://schemas.openxmlformats.org/drawingml/2006/main" noGrp="1"/>
          </p:cNvSpPr>
          <p:nvPr/>
        </p:nvSpPr>
        <p:spPr>
          <a:xfrm xmlns:a="http://schemas.openxmlformats.org/drawingml/2006/main">
            <a:off x="533400" y="348615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000" b="1">
                <a:solidFill>
                  <a:srgbClr val="1C312B"/>
                </a:solidFill>
                <a:latin typeface="Avenir Next"/>
                <a:ea typeface="Avenir Next"/>
                <a:cs typeface="Avenir Next"/>
              </a:defRPr>
            </a:defPPr>
          </a:lstStyle>
          <a:p xmlns:a="http://schemas.openxmlformats.org/drawingml/2006/main">
            <a:pPr>
              <a:defRPr sz="3000" b="1">
                <a:solidFill>
                  <a:srgbClr val="1C312B"/>
                </a:solidFill>
                <a:latin typeface="Avenir Next"/>
                <a:ea typeface="Avenir Next"/>
                <a:cs typeface="Avenir Next"/>
              </a:defRPr>
            </a:pPr>
            <a:r>
              <a:rPr sz="3000" b="1">
                <a:solidFill>
                  <a:srgbClr val="1C312B"/>
                </a:solidFill>
                <a:latin typeface="Avenir Next"/>
                <a:ea typeface="Avenir Next"/>
                <a:cs typeface="Avenir Next"/>
              </a:rPr>
              <a:t>#5</a:t>
            </a:r>
          </a:p>
        </p:txBody>
      </p:sp>
      <p:sp>
        <p:nvSpPr>
          <p:cNvPr id="10" name="">
            <a:extLst xmlns:a="http://schemas.openxmlformats.org/drawingml/2006/main">
              <a:ext uri="{FF2B5EF4-FFF2-40B4-BE49-F238E27FC236}">
                <a16:creationId xmlns:a16="http://schemas.microsoft.com/office/drawing/2014/main" id="{47770FAB-7163-4C1D-BC94-92553C8C934E}"/>
              </a:ext>
            </a:extLst>
          </p:cNvPr>
          <p:cNvSpPr>
            <a:spLocks xmlns:a="http://schemas.openxmlformats.org/drawingml/2006/main" noGrp="1"/>
          </p:cNvSpPr>
          <p:nvPr/>
        </p:nvSpPr>
        <p:spPr>
          <a:xfrm xmlns:a="http://schemas.openxmlformats.org/drawingml/2006/main">
            <a:off x="1428750" y="3505200"/>
            <a:ext cx="4476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42927"/>
                </a:solidFill>
                <a:latin typeface="Avenir Next"/>
                <a:ea typeface="Avenir Next"/>
                <a:cs typeface="Avenir Next"/>
              </a:defRPr>
            </a:defPPr>
          </a:lstStyle>
          <a:p xmlns:a="http://schemas.openxmlformats.org/drawingml/2006/main">
            <a:pPr>
              <a:defRPr sz="1725" b="0">
                <a:solidFill>
                  <a:srgbClr val="242927"/>
                </a:solidFill>
                <a:latin typeface="Avenir Next"/>
                <a:ea typeface="Avenir Next"/>
                <a:cs typeface="Avenir Next"/>
              </a:defRPr>
            </a:pPr>
            <a:r>
              <a:rPr sz="1725" b="0">
                <a:solidFill>
                  <a:srgbClr val="242927"/>
                </a:solidFill>
                <a:latin typeface="Avenir Next"/>
                <a:ea typeface="Avenir Next"/>
                <a:cs typeface="Avenir Next"/>
              </a:rPr>
              <a:t>tropical outdoor kitchen</a:t>
            </a:r>
          </a:p>
        </p:txBody>
      </p:sp>
      <p:sp>
        <p:nvSpPr>
          <p:cNvPr id="11" name="">
            <a:extLst xmlns:a="http://schemas.openxmlformats.org/drawingml/2006/main">
              <a:ext uri="{FF2B5EF4-FFF2-40B4-BE49-F238E27FC236}">
                <a16:creationId xmlns:a16="http://schemas.microsoft.com/office/drawing/2014/main" id="{18A4049E-20B5-4D96-94CA-2D9EE880E15B}"/>
              </a:ext>
            </a:extLst>
          </p:cNvPr>
          <p:cNvSpPr>
            <a:spLocks xmlns:a="http://schemas.openxmlformats.org/drawingml/2006/main" noGrp="1"/>
          </p:cNvSpPr>
          <p:nvPr/>
        </p:nvSpPr>
        <p:spPr>
          <a:xfrm xmlns:a="http://schemas.openxmlformats.org/drawingml/2006/main">
            <a:off x="1428750" y="4048125"/>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Last checked 2026-09-15</a:t>
            </a:r>
          </a:p>
        </p:txBody>
      </p:sp>
      <p:sp>
        <p:nvSpPr>
          <p:cNvPr id="12" name="">
            <a:extLst xmlns:a="http://schemas.openxmlformats.org/drawingml/2006/main">
              <a:ext uri="{FF2B5EF4-FFF2-40B4-BE49-F238E27FC236}">
                <a16:creationId xmlns:a16="http://schemas.microsoft.com/office/drawing/2014/main" id="{3779D96E-6355-4497-B2B3-7C409A52B879}"/>
              </a:ext>
            </a:extLst>
          </p:cNvPr>
          <p:cNvSpPr>
            <a:spLocks xmlns:a="http://schemas.openxmlformats.org/drawingml/2006/main" noGrp="1"/>
          </p:cNvSpPr>
          <p:nvPr/>
        </p:nvSpPr>
        <p:spPr>
          <a:xfrm xmlns:a="http://schemas.openxmlformats.org/drawingml/2006/main">
            <a:off x="533400" y="441960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000" b="1">
                <a:solidFill>
                  <a:srgbClr val="1C312B"/>
                </a:solidFill>
                <a:latin typeface="Avenir Next"/>
                <a:ea typeface="Avenir Next"/>
                <a:cs typeface="Avenir Next"/>
              </a:defRPr>
            </a:defPPr>
          </a:lstStyle>
          <a:p xmlns:a="http://schemas.openxmlformats.org/drawingml/2006/main">
            <a:pPr>
              <a:defRPr sz="3000" b="1">
                <a:solidFill>
                  <a:srgbClr val="1C312B"/>
                </a:solidFill>
                <a:latin typeface="Avenir Next"/>
                <a:ea typeface="Avenir Next"/>
                <a:cs typeface="Avenir Next"/>
              </a:defRPr>
            </a:pPr>
            <a:r>
              <a:rPr sz="3000" b="1">
                <a:solidFill>
                  <a:srgbClr val="1C312B"/>
                </a:solidFill>
                <a:latin typeface="Avenir Next"/>
                <a:ea typeface="Avenir Next"/>
                <a:cs typeface="Avenir Next"/>
              </a:rPr>
              <a:t>#5</a:t>
            </a:r>
          </a:p>
        </p:txBody>
      </p:sp>
      <p:sp>
        <p:nvSpPr>
          <p:cNvPr id="13" name="">
            <a:extLst xmlns:a="http://schemas.openxmlformats.org/drawingml/2006/main">
              <a:ext uri="{FF2B5EF4-FFF2-40B4-BE49-F238E27FC236}">
                <a16:creationId xmlns:a16="http://schemas.microsoft.com/office/drawing/2014/main" id="{7147E28B-C126-4E78-8D96-B63EDD9D8B42}"/>
              </a:ext>
            </a:extLst>
          </p:cNvPr>
          <p:cNvSpPr>
            <a:spLocks xmlns:a="http://schemas.openxmlformats.org/drawingml/2006/main" noGrp="1"/>
          </p:cNvSpPr>
          <p:nvPr/>
        </p:nvSpPr>
        <p:spPr>
          <a:xfrm xmlns:a="http://schemas.openxmlformats.org/drawingml/2006/main">
            <a:off x="1428750" y="4438650"/>
            <a:ext cx="4476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42927"/>
                </a:solidFill>
                <a:latin typeface="Avenir Next"/>
                <a:ea typeface="Avenir Next"/>
                <a:cs typeface="Avenir Next"/>
              </a:defRPr>
            </a:defPPr>
          </a:lstStyle>
          <a:p xmlns:a="http://schemas.openxmlformats.org/drawingml/2006/main">
            <a:pPr>
              <a:defRPr sz="1725" b="0">
                <a:solidFill>
                  <a:srgbClr val="242927"/>
                </a:solidFill>
                <a:latin typeface="Avenir Next"/>
                <a:ea typeface="Avenir Next"/>
                <a:cs typeface="Avenir Next"/>
              </a:defRPr>
            </a:pPr>
            <a:r>
              <a:rPr sz="1725" b="0">
                <a:solidFill>
                  <a:srgbClr val="242927"/>
                </a:solidFill>
                <a:latin typeface="Avenir Next"/>
                <a:ea typeface="Avenir Next"/>
                <a:cs typeface="Avenir Next"/>
              </a:rPr>
              <a:t>firepits near me</a:t>
            </a:r>
          </a:p>
        </p:txBody>
      </p:sp>
      <p:sp>
        <p:nvSpPr>
          <p:cNvPr id="14" name="">
            <a:extLst xmlns:a="http://schemas.openxmlformats.org/drawingml/2006/main">
              <a:ext uri="{FF2B5EF4-FFF2-40B4-BE49-F238E27FC236}">
                <a16:creationId xmlns:a16="http://schemas.microsoft.com/office/drawing/2014/main" id="{43017635-5EFA-4FCE-80DA-EB01690D09DF}"/>
              </a:ext>
            </a:extLst>
          </p:cNvPr>
          <p:cNvSpPr>
            <a:spLocks xmlns:a="http://schemas.openxmlformats.org/drawingml/2006/main" noGrp="1"/>
          </p:cNvSpPr>
          <p:nvPr/>
        </p:nvSpPr>
        <p:spPr>
          <a:xfrm xmlns:a="http://schemas.openxmlformats.org/drawingml/2006/main">
            <a:off x="1428750" y="4981575"/>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Last checked 2026-10-08</a:t>
            </a:r>
          </a:p>
        </p:txBody>
      </p:sp>
      <p:sp>
        <p:nvSpPr>
          <p:cNvPr id="15" name="">
            <a:extLst xmlns:a="http://schemas.openxmlformats.org/drawingml/2006/main">
              <a:ext uri="{FF2B5EF4-FFF2-40B4-BE49-F238E27FC236}">
                <a16:creationId xmlns:a16="http://schemas.microsoft.com/office/drawing/2014/main" id="{3A072C47-CABD-4E0A-A706-8E59380DEA7F}"/>
              </a:ext>
            </a:extLst>
          </p:cNvPr>
          <p:cNvSpPr>
            <a:spLocks xmlns:a="http://schemas.openxmlformats.org/drawingml/2006/main" noGrp="1"/>
          </p:cNvSpPr>
          <p:nvPr/>
        </p:nvSpPr>
        <p:spPr>
          <a:xfrm xmlns:a="http://schemas.openxmlformats.org/drawingml/2006/main">
            <a:off x="6572250" y="2047875"/>
            <a:ext cx="5048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56B63"/>
                </a:solidFill>
                <a:latin typeface="Avenir Next"/>
                <a:ea typeface="Avenir Next"/>
                <a:cs typeface="Avenir Next"/>
              </a:defRPr>
            </a:defPPr>
          </a:lstStyle>
          <a:p xmlns:a="http://schemas.openxmlformats.org/drawingml/2006/main">
            <a:pPr>
              <a:defRPr sz="1350" b="1">
                <a:solidFill>
                  <a:srgbClr val="656B63"/>
                </a:solidFill>
                <a:latin typeface="Avenir Next"/>
                <a:ea typeface="Avenir Next"/>
                <a:cs typeface="Avenir Next"/>
              </a:defRPr>
            </a:pPr>
            <a:r>
              <a:rPr sz="1350" b="1">
                <a:solidFill>
                  <a:srgbClr val="656B63"/>
                </a:solidFill>
                <a:latin typeface="Avenir Next"/>
                <a:ea typeface="Avenir Next"/>
                <a:cs typeface="Avenir Next"/>
              </a:rPr>
              <a:t>THREE IDEAS TO VALIDATE</a:t>
            </a:r>
          </a:p>
        </p:txBody>
      </p:sp>
      <p:sp>
        <p:nvSpPr>
          <p:cNvPr id="16" name="">
            <a:extLst xmlns:a="http://schemas.openxmlformats.org/drawingml/2006/main">
              <a:ext uri="{FF2B5EF4-FFF2-40B4-BE49-F238E27FC236}">
                <a16:creationId xmlns:a16="http://schemas.microsoft.com/office/drawing/2014/main" id="{D8D1AD4D-74DC-40E6-8555-8E376D4FCD4F}"/>
              </a:ext>
            </a:extLst>
          </p:cNvPr>
          <p:cNvSpPr>
            <a:spLocks xmlns:a="http://schemas.openxmlformats.org/drawingml/2006/main" noGrp="1"/>
          </p:cNvSpPr>
          <p:nvPr/>
        </p:nvSpPr>
        <p:spPr>
          <a:xfrm xmlns:a="http://schemas.openxmlformats.org/drawingml/2006/main">
            <a:off x="6572250" y="2619375"/>
            <a:ext cx="5048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outdoor kitchen installation Boca Raton</a:t>
            </a:r>
          </a:p>
        </p:txBody>
      </p:sp>
      <p:sp>
        <p:nvSpPr>
          <p:cNvPr id="17" name="">
            <a:extLst xmlns:a="http://schemas.openxmlformats.org/drawingml/2006/main">
              <a:ext uri="{FF2B5EF4-FFF2-40B4-BE49-F238E27FC236}">
                <a16:creationId xmlns:a16="http://schemas.microsoft.com/office/drawing/2014/main" id="{E208C2FE-9BE7-4853-B1E8-075B5CA577CD}"/>
              </a:ext>
            </a:extLst>
          </p:cNvPr>
          <p:cNvSpPr>
            <a:spLocks xmlns:a="http://schemas.openxmlformats.org/drawingml/2006/main" noGrp="1"/>
          </p:cNvSpPr>
          <p:nvPr/>
        </p:nvSpPr>
        <p:spPr>
          <a:xfrm xmlns:a="http://schemas.openxmlformats.org/drawingml/2006/main">
            <a:off x="6572250" y="3476625"/>
            <a:ext cx="5048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custom outdoor kitchens Delray Beach</a:t>
            </a:r>
          </a:p>
        </p:txBody>
      </p:sp>
      <p:sp>
        <p:nvSpPr>
          <p:cNvPr id="18" name="">
            <a:extLst xmlns:a="http://schemas.openxmlformats.org/drawingml/2006/main">
              <a:ext uri="{FF2B5EF4-FFF2-40B4-BE49-F238E27FC236}">
                <a16:creationId xmlns:a16="http://schemas.microsoft.com/office/drawing/2014/main" id="{3F9B2BBF-4D5E-42E9-8482-845A7A34373F}"/>
              </a:ext>
            </a:extLst>
          </p:cNvPr>
          <p:cNvSpPr>
            <a:spLocks xmlns:a="http://schemas.openxmlformats.org/drawingml/2006/main" noGrp="1"/>
          </p:cNvSpPr>
          <p:nvPr/>
        </p:nvSpPr>
        <p:spPr>
          <a:xfrm xmlns:a="http://schemas.openxmlformats.org/drawingml/2006/main">
            <a:off x="6572250" y="4333875"/>
            <a:ext cx="5048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fireplace installation Boca Raton</a:t>
            </a:r>
          </a:p>
        </p:txBody>
      </p:sp>
      <p:sp>
        <p:nvSpPr>
          <p:cNvPr id="19" name="">
            <a:extLst xmlns:a="http://schemas.openxmlformats.org/drawingml/2006/main">
              <a:ext uri="{FF2B5EF4-FFF2-40B4-BE49-F238E27FC236}">
                <a16:creationId xmlns:a16="http://schemas.microsoft.com/office/drawing/2014/main" id="{2513A23B-0B2C-4CF8-8D4C-590E203EBB3D}"/>
              </a:ext>
            </a:extLst>
          </p:cNvPr>
          <p:cNvSpPr>
            <a:spLocks xmlns:a="http://schemas.openxmlformats.org/drawingml/2006/main" noGrp="1"/>
          </p:cNvSpPr>
          <p:nvPr/>
        </p:nvSpPr>
        <p:spPr>
          <a:xfrm xmlns:a="http://schemas.openxmlformats.org/drawingml/2006/main">
            <a:off x="6572250" y="5276850"/>
            <a:ext cx="5000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42927"/>
                </a:solidFill>
                <a:latin typeface="Avenir Next"/>
                <a:ea typeface="Avenir Next"/>
                <a:cs typeface="Avenir Next"/>
              </a:defRPr>
            </a:defPPr>
          </a:lstStyle>
          <a:p xmlns:a="http://schemas.openxmlformats.org/drawingml/2006/main">
            <a:pPr>
              <a:defRPr sz="1725" b="0">
                <a:solidFill>
                  <a:srgbClr val="242927"/>
                </a:solidFill>
                <a:latin typeface="Avenir Next"/>
                <a:ea typeface="Avenir Next"/>
                <a:cs typeface="Avenir Next"/>
              </a:defRPr>
            </a:pPr>
            <a:r>
              <a:rPr sz="1725" b="0">
                <a:solidFill>
                  <a:srgbClr val="242927"/>
                </a:solidFill>
                <a:latin typeface="Avenir Next"/>
                <a:ea typeface="Avenir Next"/>
                <a:cs typeface="Avenir Next"/>
              </a:rPr>
              <a:t>Choose by service fit, profit potential and capacity—not ranking alone.</a:t>
            </a:r>
          </a:p>
        </p:txBody>
      </p:sp>
      <p:sp>
        <p:nvSpPr>
          <p:cNvPr id="20" name="">
            <a:extLst xmlns:a="http://schemas.openxmlformats.org/drawingml/2006/main">
              <a:ext uri="{FF2B5EF4-FFF2-40B4-BE49-F238E27FC236}">
                <a16:creationId xmlns:a16="http://schemas.microsoft.com/office/drawing/2014/main" id="{2E6CD5C6-B896-4496-AD7F-864D0A3761CF}"/>
              </a:ext>
            </a:extLst>
          </p:cNvPr>
          <p:cNvSpPr>
            <a:spLocks xmlns:a="http://schemas.openxmlformats.org/drawingml/2006/main" noGrp="1"/>
          </p:cNvSpPr>
          <p:nvPr/>
        </p:nvSpPr>
        <p:spPr>
          <a:xfrm xmlns:a="http://schemas.openxmlformats.org/drawingml/2006/main">
            <a:off x="533400" y="6019800"/>
            <a:ext cx="11125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656B63"/>
                </a:solidFill>
                <a:latin typeface="Avenir Next"/>
                <a:ea typeface="Avenir Next"/>
                <a:cs typeface="Avenir Next"/>
              </a:defRPr>
            </a:defPPr>
          </a:lstStyle>
          <a:p xmlns:a="http://schemas.openxmlformats.org/drawingml/2006/main">
            <a:pPr>
              <a:defRPr sz="1125" b="0">
                <a:solidFill>
                  <a:srgbClr val="656B63"/>
                </a:solidFill>
                <a:latin typeface="Avenir Next"/>
                <a:ea typeface="Avenir Next"/>
                <a:cs typeface="Avenir Next"/>
              </a:defRPr>
            </a:pPr>
            <a:r>
              <a:rPr sz="1125" b="0">
                <a:solidFill>
                  <a:srgbClr val="656B63"/>
                </a:solidFill>
                <a:latin typeface="Avenir Next"/>
                <a:ea typeface="Avenir Next"/>
                <a:cs typeface="Avenir Next"/>
              </a:rPr>
              <a:t>US organic database; selected best positions. Not a live local map grid or AI-search ranking report.</a:t>
            </a:r>
          </a:p>
        </p:txBody>
      </p:sp>
    </p:spTree>
    <p:extLst>
      <p:ext uri="{BB962C8B-B14F-4D97-AF65-F5344CB8AC3E}">
        <p14:creationId xmlns:p14="http://schemas.microsoft.com/office/powerpoint/2010/main" val="1749401436"/>
      </p:ext>
    </p:extLst>
  </p:cSld>
</p:sld>
</file>

<file path=ppt/slides/slide4.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93A95F8-33DE-4F20-BE13-3A862275CC51}"/>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REPUTABLE SEO MARKETING · PUBLISHED CASE STUDY</a:t>
            </a:r>
          </a:p>
        </p:txBody>
      </p:sp>
      <p:sp>
        <p:nvSpPr>
          <p:cNvPr id="2" name="">
            <a:extLst xmlns:a="http://schemas.openxmlformats.org/drawingml/2006/main">
              <a:ext uri="{FF2B5EF4-FFF2-40B4-BE49-F238E27FC236}">
                <a16:creationId xmlns:a16="http://schemas.microsoft.com/office/drawing/2014/main" id="{3AC0BDD5-672B-4A38-B8E3-7B161CE7C81A}"/>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separate example of what measured work can do</a:t>
            </a:r>
          </a:p>
        </p:txBody>
      </p:sp>
      <p:sp>
        <p:nvSpPr>
          <p:cNvPr id="3" name="">
            <a:extLst xmlns:a="http://schemas.openxmlformats.org/drawingml/2006/main">
              <a:ext uri="{FF2B5EF4-FFF2-40B4-BE49-F238E27FC236}">
                <a16:creationId xmlns:a16="http://schemas.microsoft.com/office/drawing/2014/main" id="{FA0B7A96-01D4-4D18-A3F7-43641183EBE2}"/>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189EA768-EA4C-47CC-BE78-042C609FB85F}"/>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04</a:t>
            </a:r>
          </a:p>
        </p:txBody>
      </p:sp>
      <p:sp>
        <p:nvSpPr>
          <p:cNvPr id="5" name="">
            <a:extLst xmlns:a="http://schemas.openxmlformats.org/drawingml/2006/main">
              <a:ext uri="{FF2B5EF4-FFF2-40B4-BE49-F238E27FC236}">
                <a16:creationId xmlns:a16="http://schemas.microsoft.com/office/drawing/2014/main" id="{6E45F2CE-5E97-4577-8DC2-2807975F4631}"/>
              </a:ext>
            </a:extLst>
          </p:cNvPr>
          <p:cNvSpPr>
            <a:spLocks xmlns:a="http://schemas.openxmlformats.org/drawingml/2006/main" noGrp="1"/>
          </p:cNvSpPr>
          <p:nvPr/>
        </p:nvSpPr>
        <p:spPr>
          <a:xfrm xmlns:a="http://schemas.openxmlformats.org/drawingml/2006/main">
            <a:off x="533400" y="2000250"/>
            <a:ext cx="619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56B63"/>
                </a:solidFill>
                <a:latin typeface="Avenir Next"/>
                <a:ea typeface="Avenir Next"/>
                <a:cs typeface="Avenir Next"/>
              </a:defRPr>
            </a:defPPr>
          </a:lstStyle>
          <a:p xmlns:a="http://schemas.openxmlformats.org/drawingml/2006/main">
            <a:pPr>
              <a:defRPr sz="1350" b="1">
                <a:solidFill>
                  <a:srgbClr val="656B63"/>
                </a:solidFill>
                <a:latin typeface="Avenir Next"/>
                <a:ea typeface="Avenir Next"/>
                <a:cs typeface="Avenir Next"/>
              </a:defRPr>
            </a:pPr>
            <a:r>
              <a:rPr sz="1350" b="1">
                <a:solidFill>
                  <a:srgbClr val="656B63"/>
                </a:solidFill>
                <a:latin typeface="Avenir Next"/>
                <a:ea typeface="Avenir Next"/>
                <a:cs typeface="Avenir Next"/>
              </a:rPr>
              <a:t>MONTHLY WEBSITE INQUIRIES</a:t>
            </a:r>
          </a:p>
        </p:txBody>
      </p:sp>
      <p:graphicFrame>
        <p:nvGraphicFramePr>
          <p:cNvPr id="6" name="Chart">
            <a:extLst xmlns:a="http://schemas.openxmlformats.org/drawingml/2006/main">
              <a:ext uri="{FF2B5EF4-FFF2-40B4-BE49-F238E27FC236}">
                <a16:creationId xmlns:a16="http://schemas.microsoft.com/office/drawing/2014/main" id="{6AA207B7-B270-499E-ADBE-08509D8427CA}"/>
              </a:ext>
            </a:extLst>
          </p:cNvPr>
          <p:cNvGraphicFramePr/>
          <p:nvPr/>
        </p:nvGraphicFramePr>
        <p:xfrm>
          <a:off xmlns:a="http://schemas.openxmlformats.org/drawingml/2006/main" x="533400" y="2476500"/>
          <a:ext xmlns:a="http://schemas.openxmlformats.org/drawingml/2006/main" cx="6191250" cy="3048000"/>
        </p:xfrm>
        <a:graphic xmlns:a="http://schemas.openxmlformats.org/drawingml/2006/main">
          <a:graphicData uri="http://schemas.openxmlformats.org/drawingml/2006/chart">
            <c:chart xmlns:r="http://schemas.openxmlformats.org/officeDocument/2006/relationships" xmlns:c="http://schemas.openxmlformats.org/drawingml/2006/chart" r:id="R6d325a9ae8984187"/>
          </a:graphicData>
        </a:graphic>
      </p:graphicFrame>
      <p:sp>
        <p:nvSpPr>
          <p:cNvPr id="7" name="">
            <a:extLst xmlns:a="http://schemas.openxmlformats.org/drawingml/2006/main">
              <a:ext uri="{FF2B5EF4-FFF2-40B4-BE49-F238E27FC236}">
                <a16:creationId xmlns:a16="http://schemas.microsoft.com/office/drawing/2014/main" id="{FEC0D1D9-D4E3-4C5D-A1CD-B402703C9368}"/>
              </a:ext>
            </a:extLst>
          </p:cNvPr>
          <p:cNvSpPr>
            <a:spLocks xmlns:a="http://schemas.openxmlformats.org/drawingml/2006/main" noGrp="1"/>
          </p:cNvSpPr>
          <p:nvPr/>
        </p:nvSpPr>
        <p:spPr>
          <a:xfrm xmlns:a="http://schemas.openxmlformats.org/drawingml/2006/main">
            <a:off x="7239000" y="2047875"/>
            <a:ext cx="42862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1">
                <a:solidFill>
                  <a:srgbClr val="1C312B"/>
                </a:solidFill>
                <a:latin typeface="Avenir Next"/>
                <a:ea typeface="Avenir Next"/>
                <a:cs typeface="Avenir Next"/>
              </a:defRPr>
            </a:defPPr>
          </a:lstStyle>
          <a:p xmlns:a="http://schemas.openxmlformats.org/drawingml/2006/main">
            <a:pPr>
              <a:defRPr sz="2325" b="1">
                <a:solidFill>
                  <a:srgbClr val="1C312B"/>
                </a:solidFill>
                <a:latin typeface="Avenir Next"/>
                <a:ea typeface="Avenir Next"/>
                <a:cs typeface="Avenir Next"/>
              </a:defRPr>
            </a:pPr>
            <a:r>
              <a:rPr sz="2325" b="1">
                <a:solidFill>
                  <a:srgbClr val="1C312B"/>
                </a:solidFill>
                <a:latin typeface="Avenir Next"/>
                <a:ea typeface="Avenir Next"/>
                <a:cs typeface="Avenir Next"/>
              </a:rPr>
              <a:t>An unnamed pool remodeler</a:t>
            </a:r>
          </a:p>
        </p:txBody>
      </p:sp>
      <p:sp>
        <p:nvSpPr>
          <p:cNvPr id="8" name="">
            <a:extLst xmlns:a="http://schemas.openxmlformats.org/drawingml/2006/main">
              <a:ext uri="{FF2B5EF4-FFF2-40B4-BE49-F238E27FC236}">
                <a16:creationId xmlns:a16="http://schemas.microsoft.com/office/drawing/2014/main" id="{15E113B6-579C-4BE7-A059-73ABBA48577E}"/>
              </a:ext>
            </a:extLst>
          </p:cNvPr>
          <p:cNvSpPr>
            <a:spLocks xmlns:a="http://schemas.openxmlformats.org/drawingml/2006/main" noGrp="1"/>
          </p:cNvSpPr>
          <p:nvPr/>
        </p:nvSpPr>
        <p:spPr>
          <a:xfrm xmlns:a="http://schemas.openxmlformats.org/drawingml/2006/main">
            <a:off x="7239000" y="3028950"/>
            <a:ext cx="42862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42927"/>
                </a:solidFill>
                <a:latin typeface="Avenir Next"/>
                <a:ea typeface="Avenir Next"/>
                <a:cs typeface="Avenir Next"/>
              </a:defRPr>
            </a:defPPr>
          </a:lstStyle>
          <a:p xmlns:a="http://schemas.openxmlformats.org/drawingml/2006/main">
            <a:pPr>
              <a:defRPr sz="1875" b="0">
                <a:solidFill>
                  <a:srgbClr val="242927"/>
                </a:solidFill>
                <a:latin typeface="Avenir Next"/>
                <a:ea typeface="Avenir Next"/>
                <a:cs typeface="Avenir Next"/>
              </a:defRPr>
            </a:pPr>
            <a:r>
              <a:rPr sz="1875" b="0">
                <a:solidFill>
                  <a:srgbClr val="242927"/>
                </a:solidFill>
                <a:latin typeface="Avenir Next"/>
                <a:ea typeface="Avenir Next"/>
                <a:cs typeface="Avenir Next"/>
              </a:rPr>
              <a:t>Reputable SEO Marketing reports growth from 1 to 28 monthly website inquiries over six months.</a:t>
            </a:r>
          </a:p>
        </p:txBody>
      </p:sp>
      <p:sp>
        <p:nvSpPr>
          <p:cNvPr id="9" name="">
            <a:extLst xmlns:a="http://schemas.openxmlformats.org/drawingml/2006/main">
              <a:ext uri="{FF2B5EF4-FFF2-40B4-BE49-F238E27FC236}">
                <a16:creationId xmlns:a16="http://schemas.microsoft.com/office/drawing/2014/main" id="{A91FB055-5500-4015-B28C-B7A56AB5F16E}"/>
              </a:ext>
            </a:extLst>
          </p:cNvPr>
          <p:cNvSpPr>
            <a:spLocks xmlns:a="http://schemas.openxmlformats.org/drawingml/2006/main" noGrp="1"/>
          </p:cNvSpPr>
          <p:nvPr/>
        </p:nvSpPr>
        <p:spPr>
          <a:xfrm xmlns:a="http://schemas.openxmlformats.org/drawingml/2006/main">
            <a:off x="7239000" y="4267200"/>
            <a:ext cx="42862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242927"/>
                </a:solidFill>
                <a:latin typeface="Avenir Next"/>
                <a:ea typeface="Avenir Next"/>
                <a:cs typeface="Avenir Next"/>
              </a:defRPr>
            </a:defPPr>
          </a:lstStyle>
          <a:p xmlns:a="http://schemas.openxmlformats.org/drawingml/2006/main">
            <a:pPr>
              <a:defRPr sz="1800" b="0">
                <a:solidFill>
                  <a:srgbClr val="242927"/>
                </a:solidFill>
                <a:latin typeface="Avenir Next"/>
                <a:ea typeface="Avenir Next"/>
                <a:cs typeface="Avenir Next"/>
              </a:defRPr>
            </a:pPr>
            <a:r>
              <a:rPr sz="1800" b="0">
                <a:solidFill>
                  <a:srgbClr val="242927"/>
                </a:solidFill>
                <a:latin typeface="Avenir Next"/>
                <a:ea typeface="Avenir Next"/>
                <a:cs typeface="Avenir Next"/>
              </a:rPr>
              <a:t>The engagement included website redesign, SEO and a separate social campaign. This is the agency’s reported result, not a forecast for your business.</a:t>
            </a:r>
          </a:p>
        </p:txBody>
      </p:sp>
      <p:sp>
        <p:nvSpPr>
          <p:cNvPr id="10" name="">
            <a:extLst xmlns:a="http://schemas.openxmlformats.org/drawingml/2006/main">
              <a:ext uri="{FF2B5EF4-FFF2-40B4-BE49-F238E27FC236}">
                <a16:creationId xmlns:a16="http://schemas.microsoft.com/office/drawing/2014/main" id="{2F62FCD8-E655-416B-A3F3-E5EC6647AE5F}"/>
              </a:ext>
            </a:extLst>
          </p:cNvPr>
          <p:cNvSpPr>
            <a:spLocks xmlns:a="http://schemas.openxmlformats.org/drawingml/2006/main" noGrp="1"/>
          </p:cNvSpPr>
          <p:nvPr/>
        </p:nvSpPr>
        <p:spPr>
          <a:xfrm xmlns:a="http://schemas.openxmlformats.org/drawingml/2006/main">
            <a:off x="533400" y="5924550"/>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656B63"/>
                </a:solidFill>
                <a:latin typeface="Avenir Next"/>
                <a:ea typeface="Avenir Next"/>
                <a:cs typeface="Avenir Next"/>
              </a:defRPr>
            </a:defPPr>
          </a:lstStyle>
          <a:p xmlns:a="http://schemas.openxmlformats.org/drawingml/2006/main">
            <a:pPr>
              <a:defRPr sz="1200" b="0">
                <a:solidFill>
                  <a:srgbClr val="656B63"/>
                </a:solidFill>
                <a:latin typeface="Avenir Next"/>
                <a:ea typeface="Avenir Next"/>
                <a:cs typeface="Avenir Next"/>
              </a:defRPr>
            </a:pPr>
            <a:r>
              <a:rPr sz="1200" b="0">
                <a:solidFill>
                  <a:srgbClr val="656B63"/>
                </a:solidFill>
                <a:latin typeface="Avenir Next"/>
                <a:ea typeface="Avenir Next"/>
                <a:cs typeface="Avenir Next"/>
              </a:rPr>
              <a:t>Source: reputableseomarketing.com · Calendar dates and underlying analytics are not supplied.</a:t>
            </a:r>
          </a:p>
        </p:txBody>
      </p:sp>
    </p:spTree>
    <p:extLst>
      <p:ext uri="{BB962C8B-B14F-4D97-AF65-F5344CB8AC3E}">
        <p14:creationId xmlns:p14="http://schemas.microsoft.com/office/powerpoint/2010/main" val="1688122238"/>
      </p:ext>
    </p:extLst>
  </p:cSld>
</p:sld>
</file>

<file path=ppt/slides/slide5.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0F8D0F6-8789-48A7-9A5D-348D81B536DE}"/>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TROPICAL FLAMES · NEXT CONVERSATION</a:t>
            </a:r>
          </a:p>
        </p:txBody>
      </p:sp>
      <p:sp>
        <p:nvSpPr>
          <p:cNvPr id="2" name="">
            <a:extLst xmlns:a="http://schemas.openxmlformats.org/drawingml/2006/main">
              <a:ext uri="{FF2B5EF4-FFF2-40B4-BE49-F238E27FC236}">
                <a16:creationId xmlns:a16="http://schemas.microsoft.com/office/drawing/2014/main" id="{053B8E9E-3E81-4070-9D9C-EDE4FF93080A}"/>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Start with the work you actually want more of.</a:t>
            </a:r>
          </a:p>
        </p:txBody>
      </p:sp>
      <p:sp>
        <p:nvSpPr>
          <p:cNvPr id="3" name="">
            <a:extLst xmlns:a="http://schemas.openxmlformats.org/drawingml/2006/main">
              <a:ext uri="{FF2B5EF4-FFF2-40B4-BE49-F238E27FC236}">
                <a16:creationId xmlns:a16="http://schemas.microsoft.com/office/drawing/2014/main" id="{6F6D1B1E-9E7A-4D6D-8A05-9ED5E7FC690C}"/>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01452940-B22B-4D5D-804A-448149EDA27E}"/>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05</a:t>
            </a:r>
          </a:p>
        </p:txBody>
      </p:sp>
      <p:sp>
        <p:nvSpPr>
          <p:cNvPr id="5" name="">
            <a:extLst xmlns:a="http://schemas.openxmlformats.org/drawingml/2006/main">
              <a:ext uri="{FF2B5EF4-FFF2-40B4-BE49-F238E27FC236}">
                <a16:creationId xmlns:a16="http://schemas.microsoft.com/office/drawing/2014/main" id="{8440AE02-C5D8-409B-B963-0BB618B76EA0}"/>
              </a:ext>
            </a:extLst>
          </p:cNvPr>
          <p:cNvSpPr>
            <a:spLocks xmlns:a="http://schemas.openxmlformats.org/drawingml/2006/main" noGrp="1"/>
          </p:cNvSpPr>
          <p:nvPr/>
        </p:nvSpPr>
        <p:spPr>
          <a:xfrm xmlns:a="http://schemas.openxmlformats.org/drawingml/2006/main">
            <a:off x="533400" y="2143125"/>
            <a:ext cx="10763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700" b="1">
                <a:solidFill>
                  <a:srgbClr val="1C312B"/>
                </a:solidFill>
                <a:latin typeface="Avenir Next"/>
                <a:ea typeface="Avenir Next"/>
                <a:cs typeface="Avenir Next"/>
              </a:defRPr>
            </a:defPPr>
          </a:lstStyle>
          <a:p xmlns:a="http://schemas.openxmlformats.org/drawingml/2006/main">
            <a:pPr>
              <a:defRPr sz="2700" b="1">
                <a:solidFill>
                  <a:srgbClr val="1C312B"/>
                </a:solidFill>
                <a:latin typeface="Avenir Next"/>
                <a:ea typeface="Avenir Next"/>
                <a:cs typeface="Avenir Next"/>
              </a:defRPr>
            </a:pPr>
            <a:r>
              <a:rPr sz="2700" b="1">
                <a:solidFill>
                  <a:srgbClr val="1C312B"/>
                </a:solidFill>
                <a:latin typeface="Avenir Next"/>
                <a:ea typeface="Avenir Next"/>
                <a:cs typeface="Avenir Next"/>
              </a:rPr>
              <a:t>Are additional installed outdoor-kitchen projects a priority, and what makes an inquiry a good fit?</a:t>
            </a:r>
          </a:p>
        </p:txBody>
      </p:sp>
      <p:sp>
        <p:nvSpPr>
          <p:cNvPr id="6" name="">
            <a:extLst xmlns:a="http://schemas.openxmlformats.org/drawingml/2006/main">
              <a:ext uri="{FF2B5EF4-FFF2-40B4-BE49-F238E27FC236}">
                <a16:creationId xmlns:a16="http://schemas.microsoft.com/office/drawing/2014/main" id="{32E3E1B4-F52E-4019-A850-7051E6CF15F3}"/>
              </a:ext>
            </a:extLst>
          </p:cNvPr>
          <p:cNvSpPr>
            <a:spLocks xmlns:a="http://schemas.openxmlformats.org/drawingml/2006/main" noGrp="1"/>
          </p:cNvSpPr>
          <p:nvPr/>
        </p:nvSpPr>
        <p:spPr>
          <a:xfrm xmlns:a="http://schemas.openxmlformats.org/drawingml/2006/main">
            <a:off x="533400" y="3524250"/>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C312B"/>
                </a:solidFill>
                <a:latin typeface="Avenir Next"/>
                <a:ea typeface="Avenir Next"/>
                <a:cs typeface="Avenir Next"/>
              </a:defRPr>
            </a:defPPr>
          </a:lstStyle>
          <a:p xmlns:a="http://schemas.openxmlformats.org/drawingml/2006/main">
            <a:pPr>
              <a:defRPr sz="2175" b="1">
                <a:solidFill>
                  <a:srgbClr val="1C312B"/>
                </a:solidFill>
                <a:latin typeface="Avenir Next"/>
                <a:ea typeface="Avenir Next"/>
                <a:cs typeface="Avenir Next"/>
              </a:defRPr>
            </a:pPr>
            <a:r>
              <a:rPr sz="2175" b="1">
                <a:solidFill>
                  <a:srgbClr val="1C312B"/>
                </a:solidFill>
                <a:latin typeface="Avenir Next"/>
                <a:ea typeface="Avenir Next"/>
                <a:cs typeface="Avenir Next"/>
              </a:rPr>
              <a:t>A focused project, quoted after discovery</a:t>
            </a:r>
          </a:p>
        </p:txBody>
      </p:sp>
      <p:sp>
        <p:nvSpPr>
          <p:cNvPr id="7" name="">
            <a:extLst xmlns:a="http://schemas.openxmlformats.org/drawingml/2006/main">
              <a:ext uri="{FF2B5EF4-FFF2-40B4-BE49-F238E27FC236}">
                <a16:creationId xmlns:a16="http://schemas.microsoft.com/office/drawing/2014/main" id="{94F26762-D313-4333-8E3A-12249BC24E65}"/>
              </a:ext>
            </a:extLst>
          </p:cNvPr>
          <p:cNvSpPr>
            <a:spLocks xmlns:a="http://schemas.openxmlformats.org/drawingml/2006/main" noGrp="1"/>
          </p:cNvSpPr>
          <p:nvPr/>
        </p:nvSpPr>
        <p:spPr>
          <a:xfrm xmlns:a="http://schemas.openxmlformats.org/drawingml/2006/main">
            <a:off x="533400" y="4267200"/>
            <a:ext cx="52387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42927"/>
                </a:solidFill>
                <a:latin typeface="Avenir Next"/>
                <a:ea typeface="Avenir Next"/>
                <a:cs typeface="Avenir Next"/>
              </a:defRPr>
            </a:defPPr>
          </a:lstStyle>
          <a:p xmlns:a="http://schemas.openxmlformats.org/drawingml/2006/main">
            <a:pPr>
              <a:defRPr sz="1875" b="0">
                <a:solidFill>
                  <a:srgbClr val="242927"/>
                </a:solidFill>
                <a:latin typeface="Avenir Next"/>
                <a:ea typeface="Avenir Next"/>
                <a:cs typeface="Avenir Next"/>
              </a:defRPr>
            </a:pPr>
            <a:r>
              <a:rPr sz="1875" b="0">
                <a:solidFill>
                  <a:srgbClr val="242927"/>
                </a:solidFill>
                <a:latin typeface="Avenir Next"/>
                <a:ea typeface="Avenir Next"/>
                <a:cs typeface="Avenir Next"/>
              </a:rPr>
              <a:t>Agree on the service, geography, inquiry quality and available capacity. Then define the website or search work, tracking and review date.</a:t>
            </a:r>
          </a:p>
        </p:txBody>
      </p:sp>
      <p:sp>
        <p:nvSpPr>
          <p:cNvPr id="8" name="">
            <a:extLst xmlns:a="http://schemas.openxmlformats.org/drawingml/2006/main">
              <a:ext uri="{FF2B5EF4-FFF2-40B4-BE49-F238E27FC236}">
                <a16:creationId xmlns:a16="http://schemas.microsoft.com/office/drawing/2014/main" id="{7DE19CFE-C1C5-40C6-9A13-DEEBF34B24C3}"/>
              </a:ext>
            </a:extLst>
          </p:cNvPr>
          <p:cNvSpPr>
            <a:spLocks xmlns:a="http://schemas.openxmlformats.org/drawingml/2006/main" noGrp="1"/>
          </p:cNvSpPr>
          <p:nvPr/>
        </p:nvSpPr>
        <p:spPr>
          <a:xfrm xmlns:a="http://schemas.openxmlformats.org/drawingml/2006/main">
            <a:off x="7048500" y="3524250"/>
            <a:ext cx="4476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1C312B"/>
                </a:solidFill>
                <a:latin typeface="Avenir Next"/>
                <a:ea typeface="Avenir Next"/>
                <a:cs typeface="Avenir Next"/>
              </a:defRPr>
            </a:defPPr>
          </a:lstStyle>
          <a:p xmlns:a="http://schemas.openxmlformats.org/drawingml/2006/main">
            <a:pPr>
              <a:defRPr sz="2100" b="1">
                <a:solidFill>
                  <a:srgbClr val="1C312B"/>
                </a:solidFill>
                <a:latin typeface="Avenir Next"/>
                <a:ea typeface="Avenir Next"/>
                <a:cs typeface="Avenir Next"/>
              </a:defRPr>
            </a:pPr>
            <a:r>
              <a:rPr sz="2100" b="1">
                <a:solidFill>
                  <a:srgbClr val="1C312B"/>
                </a:solidFill>
                <a:latin typeface="Avenir Next"/>
                <a:ea typeface="Avenir Next"/>
                <a:cs typeface="Avenir Next"/>
              </a:rPr>
              <a:t>Relevant work to review</a:t>
            </a:r>
          </a:p>
        </p:txBody>
      </p:sp>
      <p:sp>
        <p:nvSpPr>
          <p:cNvPr id="9" name="">
            <a:extLst xmlns:a="http://schemas.openxmlformats.org/drawingml/2006/main">
              <a:ext uri="{FF2B5EF4-FFF2-40B4-BE49-F238E27FC236}">
                <a16:creationId xmlns:a16="http://schemas.microsoft.com/office/drawing/2014/main" id="{11D6724E-728F-4216-B241-BBE53BA7A94F}"/>
              </a:ext>
            </a:extLst>
          </p:cNvPr>
          <p:cNvSpPr>
            <a:spLocks xmlns:a="http://schemas.openxmlformats.org/drawingml/2006/main" noGrp="1"/>
          </p:cNvSpPr>
          <p:nvPr/>
        </p:nvSpPr>
        <p:spPr>
          <a:xfrm xmlns:a="http://schemas.openxmlformats.org/drawingml/2006/main">
            <a:off x="7048500" y="4143375"/>
            <a:ext cx="44767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242927"/>
                </a:solidFill>
                <a:latin typeface="Avenir Next"/>
                <a:ea typeface="Avenir Next"/>
                <a:cs typeface="Avenir Next"/>
              </a:defRPr>
            </a:defPPr>
          </a:lstStyle>
          <a:p xmlns:a="http://schemas.openxmlformats.org/drawingml/2006/main">
            <a:pPr>
              <a:defRPr sz="2100" b="0">
                <a:solidFill>
                  <a:srgbClr val="242927"/>
                </a:solidFill>
                <a:latin typeface="Avenir Next"/>
                <a:ea typeface="Avenir Next"/>
                <a:cs typeface="Avenir Next"/>
              </a:defRPr>
            </a:pPr>
            <a:r>
              <a:rPr sz="2100" b="0">
                <a:solidFill>
                  <a:srgbClr val="242927"/>
                </a:solidFill>
                <a:latin typeface="Avenir Next"/>
                <a:ea typeface="Avenir Next"/>
                <a:cs typeface="Avenir Next"/>
              </a:rPr>
              <a:t>Builder’s East</a:t>
            </a:r>
          </a:p>
          <a:p xmlns:a="http://schemas.openxmlformats.org/drawingml/2006/main">
            <a:pPr>
              <a:defRPr sz="2100" b="0">
                <a:solidFill>
                  <a:srgbClr val="242927"/>
                </a:solidFill>
                <a:latin typeface="Avenir Next"/>
                <a:ea typeface="Avenir Next"/>
                <a:cs typeface="Avenir Next"/>
              </a:defRPr>
            </a:pPr>
            <a:r>
              <a:rPr sz="2100" b="0">
                <a:solidFill>
                  <a:srgbClr val="242927"/>
                </a:solidFill>
                <a:latin typeface="Avenir Next"/>
                <a:ea typeface="Avenir Next"/>
                <a:cs typeface="Avenir Next"/>
              </a:rPr>
              <a:t>builderseastfl.com</a:t>
            </a:r>
          </a:p>
        </p:txBody>
      </p:sp>
      <p:sp>
        <p:nvSpPr>
          <p:cNvPr id="10" name="">
            <a:extLst xmlns:a="http://schemas.openxmlformats.org/drawingml/2006/main">
              <a:ext uri="{FF2B5EF4-FFF2-40B4-BE49-F238E27FC236}">
                <a16:creationId xmlns:a16="http://schemas.microsoft.com/office/drawing/2014/main" id="{41DDA604-F51F-4592-8F7C-0CBE672D7EF7}"/>
              </a:ext>
            </a:extLst>
          </p:cNvPr>
          <p:cNvSpPr>
            <a:spLocks xmlns:a="http://schemas.openxmlformats.org/drawingml/2006/main" noGrp="1"/>
          </p:cNvSpPr>
          <p:nvPr/>
        </p:nvSpPr>
        <p:spPr>
          <a:xfrm xmlns:a="http://schemas.openxmlformats.org/drawingml/2006/main">
            <a:off x="7048500" y="5105400"/>
            <a:ext cx="4476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242927"/>
                </a:solidFill>
                <a:latin typeface="Avenir Next"/>
                <a:ea typeface="Avenir Next"/>
                <a:cs typeface="Avenir Next"/>
              </a:defRPr>
            </a:defPPr>
          </a:lstStyle>
          <a:p xmlns:a="http://schemas.openxmlformats.org/drawingml/2006/main">
            <a:pPr>
              <a:defRPr sz="1650" b="0">
                <a:solidFill>
                  <a:srgbClr val="242927"/>
                </a:solidFill>
                <a:latin typeface="Avenir Next"/>
                <a:ea typeface="Avenir Next"/>
                <a:cs typeface="Avenir Next"/>
              </a:defRPr>
            </a:pPr>
            <a:r>
              <a:rPr sz="1650" b="0">
                <a:solidFill>
                  <a:srgbClr val="242927"/>
                </a:solidFill>
                <a:latin typeface="Avenir Next"/>
                <a:ea typeface="Avenir Next"/>
                <a:cs typeface="Avenir Next"/>
              </a:rPr>
              <a:t>Ravi’s web-development portfolio. SEO outcomes are separate and must be supported by their own evidence.</a:t>
            </a:r>
          </a:p>
        </p:txBody>
      </p:sp>
    </p:spTree>
    <p:extLst>
      <p:ext uri="{BB962C8B-B14F-4D97-AF65-F5344CB8AC3E}">
        <p14:creationId xmlns:p14="http://schemas.microsoft.com/office/powerpoint/2010/main" val="56943292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2026-10-17T09:24:54.0060000Z</dcterms:created>
  <dcterms:modified xsi:type="dcterms:W3CDTF">2026-10-17T09:24:54.0060000Z</dcterms:modified>
</coreProperties>
</file>